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4"/>
  </p:sldMasterIdLst>
  <p:notesMasterIdLst>
    <p:notesMasterId r:id="rId16"/>
  </p:notesMasterIdLst>
  <p:handoutMasterIdLst>
    <p:handoutMasterId r:id="rId17"/>
  </p:handoutMasterIdLst>
  <p:sldIdLst>
    <p:sldId id="1933" r:id="rId15"/>
  </p:sldIdLst>
  <p:sldSz cx="12192000" cy="6858000"/>
  <p:notesSz cx="6858000" cy="9144000"/>
  <p:defaultTextStyle>
    <a:defPPr>
      <a:defRPr lang="en-US"/>
    </a:defPPr>
    <a:lvl1pPr marL="0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1pPr>
    <a:lvl2pPr marL="241063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2pPr>
    <a:lvl3pPr marL="482124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3pPr>
    <a:lvl4pPr marL="723186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4pPr>
    <a:lvl5pPr marL="964248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5pPr>
    <a:lvl6pPr marL="1205310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6pPr>
    <a:lvl7pPr marL="1446372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7pPr>
    <a:lvl8pPr marL="1687434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8pPr>
    <a:lvl9pPr marL="1928496" algn="l" defTabSz="241063" rtl="0" eaLnBrk="1" latinLnBrk="0" hangingPunct="1">
      <a:defRPr sz="9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592" userDrawn="1">
          <p15:clr>
            <a:srgbClr val="A4A3A4"/>
          </p15:clr>
        </p15:guide>
        <p15:guide id="3" orient="horz" pos="10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ndes, Hannah" initials="LH" lastIdx="2" clrIdx="0"/>
  <p:cmAuthor id="2" name="Roberts, Emma" initials="RE" lastIdx="5" clrIdx="1"/>
  <p:cmAuthor id="3" name="Landes, Hannah" initials="LH [2]" lastIdx="4" clrIdx="2"/>
  <p:cmAuthor id="4" name="Kohler, Rachel" initials="KR" lastIdx="4" clrIdx="3"/>
  <p:cmAuthor id="5" name="Kohler, Rachel" initials="KR [2]" lastIdx="7" clrIdx="4"/>
  <p:cmAuthor id="6" name="Feldmeth, Gillian" initials="FG" lastIdx="2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E"/>
    <a:srgbClr val="E45F2F"/>
    <a:srgbClr val="192A57"/>
    <a:srgbClr val="20396A"/>
    <a:srgbClr val="FFFFFF"/>
    <a:srgbClr val="E6E6E6"/>
    <a:srgbClr val="F5F4C2"/>
    <a:srgbClr val="F4F3DB"/>
    <a:srgbClr val="0365C0"/>
    <a:srgbClr val="22B5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 autoAdjust="0"/>
    <p:restoredTop sz="93333" autoAdjust="0"/>
  </p:normalViewPr>
  <p:slideViewPr>
    <p:cSldViewPr snapToGrid="0">
      <p:cViewPr varScale="1">
        <p:scale>
          <a:sx n="102" d="100"/>
          <a:sy n="102" d="100"/>
        </p:scale>
        <p:origin x="852" y="102"/>
      </p:cViewPr>
      <p:guideLst>
        <p:guide pos="2592"/>
        <p:guide orient="horz" pos="10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5896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10" Type="http://schemas.openxmlformats.org/officeDocument/2006/relationships/customXml" Target="../customXml/item10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ACFF7CE-3473-FE4A-8A24-EEA3BF6E2C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EFD716-B988-244F-BD1A-AD809AB2FD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27ABB-0804-7F48-8ED8-FED32CDCD5E3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D9B48D-7670-DF4E-8409-DDF3A17A1A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A5BC52-3E65-8D45-A751-E19285503A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F459B-57A3-1343-AB57-E6BF41B44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7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 i="0">
                <a:latin typeface="Europa-Bold" panose="02000000000000000000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1" i="0">
                <a:latin typeface="Europa-Bold" panose="02000000000000000000" pitchFamily="2" charset="77"/>
              </a:defRPr>
            </a:lvl1pPr>
          </a:lstStyle>
          <a:p>
            <a:fld id="{EBB089E6-79FC-408B-9C6E-14FAFE17BB09}" type="datetimeFigureOut">
              <a:rPr lang="en-US" smtClean="0"/>
              <a:pPr/>
              <a:t>11/5/2020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1" i="0">
                <a:latin typeface="Europa-Bold" panose="02000000000000000000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1" i="0">
                <a:latin typeface="Europa-Bold" panose="02000000000000000000" pitchFamily="2" charset="77"/>
              </a:defRPr>
            </a:lvl1pPr>
          </a:lstStyle>
          <a:p>
            <a:fld id="{EB5C2945-5306-448B-B42B-1EFD665A22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49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2648" rtl="0" eaLnBrk="1" latinLnBrk="0" hangingPunct="1">
      <a:defRPr sz="1238" b="1" i="0" kern="1200">
        <a:solidFill>
          <a:schemeClr val="tx1"/>
        </a:solidFill>
        <a:latin typeface="Europa-Bold" panose="02000000000000000000" pitchFamily="2" charset="77"/>
        <a:ea typeface="+mn-ea"/>
        <a:cs typeface="+mn-cs"/>
      </a:defRPr>
    </a:lvl1pPr>
    <a:lvl2pPr marL="471325" algn="l" defTabSz="942648" rtl="0" eaLnBrk="1" latinLnBrk="0" hangingPunct="1">
      <a:defRPr sz="1238" b="1" i="0" kern="1200">
        <a:solidFill>
          <a:schemeClr val="tx1"/>
        </a:solidFill>
        <a:latin typeface="Europa-Bold" panose="02000000000000000000" pitchFamily="2" charset="77"/>
        <a:ea typeface="+mn-ea"/>
        <a:cs typeface="+mn-cs"/>
      </a:defRPr>
    </a:lvl2pPr>
    <a:lvl3pPr marL="942648" algn="l" defTabSz="942648" rtl="0" eaLnBrk="1" latinLnBrk="0" hangingPunct="1">
      <a:defRPr sz="1238" b="1" i="0" kern="1200">
        <a:solidFill>
          <a:schemeClr val="tx1"/>
        </a:solidFill>
        <a:latin typeface="Europa-Bold" panose="02000000000000000000" pitchFamily="2" charset="77"/>
        <a:ea typeface="+mn-ea"/>
        <a:cs typeface="+mn-cs"/>
      </a:defRPr>
    </a:lvl3pPr>
    <a:lvl4pPr marL="1413973" algn="l" defTabSz="942648" rtl="0" eaLnBrk="1" latinLnBrk="0" hangingPunct="1">
      <a:defRPr sz="1238" b="1" i="0" kern="1200">
        <a:solidFill>
          <a:schemeClr val="tx1"/>
        </a:solidFill>
        <a:latin typeface="Europa-Bold" panose="02000000000000000000" pitchFamily="2" charset="77"/>
        <a:ea typeface="+mn-ea"/>
        <a:cs typeface="+mn-cs"/>
      </a:defRPr>
    </a:lvl4pPr>
    <a:lvl5pPr marL="1885298" algn="l" defTabSz="942648" rtl="0" eaLnBrk="1" latinLnBrk="0" hangingPunct="1">
      <a:defRPr sz="1238" b="1" i="0" kern="1200">
        <a:solidFill>
          <a:schemeClr val="tx1"/>
        </a:solidFill>
        <a:latin typeface="Europa-Bold" panose="02000000000000000000" pitchFamily="2" charset="77"/>
        <a:ea typeface="+mn-ea"/>
        <a:cs typeface="+mn-cs"/>
      </a:defRPr>
    </a:lvl5pPr>
    <a:lvl6pPr marL="2356624" algn="l" defTabSz="942648" rtl="0" eaLnBrk="1" latinLnBrk="0" hangingPunct="1">
      <a:defRPr sz="1238" kern="1200">
        <a:solidFill>
          <a:schemeClr val="tx1"/>
        </a:solidFill>
        <a:latin typeface="+mn-lt"/>
        <a:ea typeface="+mn-ea"/>
        <a:cs typeface="+mn-cs"/>
      </a:defRPr>
    </a:lvl6pPr>
    <a:lvl7pPr marL="2827949" algn="l" defTabSz="942648" rtl="0" eaLnBrk="1" latinLnBrk="0" hangingPunct="1">
      <a:defRPr sz="1238" kern="1200">
        <a:solidFill>
          <a:schemeClr val="tx1"/>
        </a:solidFill>
        <a:latin typeface="+mn-lt"/>
        <a:ea typeface="+mn-ea"/>
        <a:cs typeface="+mn-cs"/>
      </a:defRPr>
    </a:lvl7pPr>
    <a:lvl8pPr marL="3299274" algn="l" defTabSz="942648" rtl="0" eaLnBrk="1" latinLnBrk="0" hangingPunct="1">
      <a:defRPr sz="1238" kern="1200">
        <a:solidFill>
          <a:schemeClr val="tx1"/>
        </a:solidFill>
        <a:latin typeface="+mn-lt"/>
        <a:ea typeface="+mn-ea"/>
        <a:cs typeface="+mn-cs"/>
      </a:defRPr>
    </a:lvl8pPr>
    <a:lvl9pPr marL="3770598" algn="l" defTabSz="942648" rtl="0" eaLnBrk="1" latinLnBrk="0" hangingPunct="1">
      <a:defRPr sz="123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55C46FF-A874-DC44-92F4-F0733C044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858" t="36272" r="43236" b="1240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asted-image.pdf">
            <a:extLst>
              <a:ext uri="{FF2B5EF4-FFF2-40B4-BE49-F238E27FC236}">
                <a16:creationId xmlns:a16="http://schemas.microsoft.com/office/drawing/2014/main" id="{30369BE7-7A3C-4048-BD6A-E5F2EC266BD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43" y="5897239"/>
            <a:ext cx="2317709" cy="42231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2DA326-B4EB-D64B-A56E-9D56F88FE440}"/>
              </a:ext>
            </a:extLst>
          </p:cNvPr>
          <p:cNvSpPr txBox="1"/>
          <p:nvPr userDrawn="1"/>
        </p:nvSpPr>
        <p:spPr>
          <a:xfrm>
            <a:off x="786510" y="1658688"/>
            <a:ext cx="6189643" cy="26297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marL="0" marR="0" indent="0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u="none" strike="noStrike" cap="none" spc="0" normalizeH="0" baseline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Collaborating </a:t>
            </a:r>
          </a:p>
          <a:p>
            <a:pPr marL="0" marR="0" indent="0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u="none" strike="noStrike" cap="none" spc="0" normalizeH="0" baseline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to Deliver </a:t>
            </a:r>
          </a:p>
          <a:p>
            <a:pPr marL="0" marR="0" indent="0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u="none" strike="noStrike" cap="none" spc="0" normalizeH="0" baseline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Whole Person Care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F0104B-A5F8-F845-9BA0-17C5DA58B79D}"/>
              </a:ext>
            </a:extLst>
          </p:cNvPr>
          <p:cNvSpPr txBox="1"/>
          <p:nvPr userDrawn="1"/>
        </p:nvSpPr>
        <p:spPr>
          <a:xfrm>
            <a:off x="761893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70555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w it wor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EBD0938-1880-3448-B891-61E2EEFD1797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How it works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D804B5-FFC3-4547-B63D-F3BD1D973C2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Arrow: Right 34">
            <a:extLst>
              <a:ext uri="{FF2B5EF4-FFF2-40B4-BE49-F238E27FC236}">
                <a16:creationId xmlns:a16="http://schemas.microsoft.com/office/drawing/2014/main" id="{E02DF1F1-5034-E24C-A75C-3F9AB50AF592}"/>
              </a:ext>
            </a:extLst>
          </p:cNvPr>
          <p:cNvSpPr/>
          <p:nvPr userDrawn="1"/>
        </p:nvSpPr>
        <p:spPr>
          <a:xfrm>
            <a:off x="1615441" y="1980594"/>
            <a:ext cx="8951105" cy="457155"/>
          </a:xfrm>
          <a:prstGeom prst="rightArrow">
            <a:avLst/>
          </a:prstGeom>
          <a:solidFill>
            <a:srgbClr val="A5A5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7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724381-3BB1-A740-8BB0-48FFEDE78AD4}"/>
              </a:ext>
            </a:extLst>
          </p:cNvPr>
          <p:cNvSpPr/>
          <p:nvPr userDrawn="1"/>
        </p:nvSpPr>
        <p:spPr>
          <a:xfrm>
            <a:off x="6974606" y="1622590"/>
            <a:ext cx="1371600" cy="1936145"/>
          </a:xfrm>
          <a:prstGeom prst="rect">
            <a:avLst/>
          </a:prstGeom>
          <a:solidFill>
            <a:srgbClr val="E45F2F">
              <a:alpha val="65098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6A9BB2-26FF-F541-8061-3A1F58F18B1B}"/>
              </a:ext>
            </a:extLst>
          </p:cNvPr>
          <p:cNvSpPr/>
          <p:nvPr userDrawn="1"/>
        </p:nvSpPr>
        <p:spPr>
          <a:xfrm>
            <a:off x="5402076" y="1622590"/>
            <a:ext cx="1371600" cy="1936144"/>
          </a:xfrm>
          <a:prstGeom prst="rect">
            <a:avLst/>
          </a:prstGeom>
          <a:solidFill>
            <a:srgbClr val="E35E2E"/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FF4C37-9B99-A94E-A8D0-3EC052BD5497}"/>
              </a:ext>
            </a:extLst>
          </p:cNvPr>
          <p:cNvSpPr/>
          <p:nvPr userDrawn="1"/>
        </p:nvSpPr>
        <p:spPr>
          <a:xfrm>
            <a:off x="3803090" y="1622590"/>
            <a:ext cx="1371600" cy="1936143"/>
          </a:xfrm>
          <a:prstGeom prst="rect">
            <a:avLst/>
          </a:prstGeom>
          <a:solidFill>
            <a:srgbClr val="E35E2E"/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75F691-9B75-1548-8AB4-AC09601DC015}"/>
              </a:ext>
            </a:extLst>
          </p:cNvPr>
          <p:cNvSpPr/>
          <p:nvPr userDrawn="1"/>
        </p:nvSpPr>
        <p:spPr>
          <a:xfrm>
            <a:off x="2192043" y="1622590"/>
            <a:ext cx="1371600" cy="1936143"/>
          </a:xfrm>
          <a:prstGeom prst="rect">
            <a:avLst/>
          </a:prstGeom>
          <a:solidFill>
            <a:srgbClr val="E35E2E"/>
          </a:solidFill>
          <a:ln w="571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21159F5-4728-AD47-8088-53420BB96D9D}"/>
              </a:ext>
            </a:extLst>
          </p:cNvPr>
          <p:cNvSpPr txBox="1">
            <a:spLocks/>
          </p:cNvSpPr>
          <p:nvPr userDrawn="1"/>
        </p:nvSpPr>
        <p:spPr>
          <a:xfrm>
            <a:off x="2093606" y="1797670"/>
            <a:ext cx="1480492" cy="542924"/>
          </a:xfrm>
          <a:prstGeom prst="rect">
            <a:avLst/>
          </a:prstGeom>
        </p:spPr>
        <p:txBody>
          <a:bodyPr vert="horz" lIns="86699" tIns="43350" rIns="86699" bIns="4335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66989" rtl="0" eaLnBrk="1" fontAlgn="auto" latinLnBrk="0" hangingPunct="1">
              <a:lnSpc>
                <a:spcPct val="90000"/>
              </a:lnSpc>
              <a:spcBef>
                <a:spcPts val="9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4C2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Identify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187AEC5-825F-DA4B-ACD3-1C2EF4647C8E}"/>
              </a:ext>
            </a:extLst>
          </p:cNvPr>
          <p:cNvSpPr txBox="1">
            <a:spLocks/>
          </p:cNvSpPr>
          <p:nvPr userDrawn="1"/>
        </p:nvSpPr>
        <p:spPr>
          <a:xfrm>
            <a:off x="3840619" y="1797670"/>
            <a:ext cx="1335248" cy="470213"/>
          </a:xfrm>
          <a:prstGeom prst="rect">
            <a:avLst/>
          </a:prstGeom>
        </p:spPr>
        <p:txBody>
          <a:bodyPr vert="horz" lIns="86699" tIns="43350" rIns="86699" bIns="4335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66989" rtl="0" eaLnBrk="1" fontAlgn="auto" latinLnBrk="0" hangingPunct="1">
              <a:lnSpc>
                <a:spcPct val="90000"/>
              </a:lnSpc>
              <a:spcBef>
                <a:spcPts val="9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4C2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Match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5B82B92C-A114-7C4D-AF49-1A8A4967507B}"/>
              </a:ext>
            </a:extLst>
          </p:cNvPr>
          <p:cNvSpPr txBox="1">
            <a:spLocks/>
          </p:cNvSpPr>
          <p:nvPr userDrawn="1"/>
        </p:nvSpPr>
        <p:spPr>
          <a:xfrm>
            <a:off x="5445428" y="1797670"/>
            <a:ext cx="1234157" cy="712401"/>
          </a:xfrm>
          <a:prstGeom prst="rect">
            <a:avLst/>
          </a:prstGeom>
        </p:spPr>
        <p:txBody>
          <a:bodyPr vert="horz" lIns="86699" tIns="43350" rIns="86699" bIns="4335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66989" rtl="0" eaLnBrk="1" fontAlgn="auto" latinLnBrk="0" hangingPunct="1">
              <a:lnSpc>
                <a:spcPct val="90000"/>
              </a:lnSpc>
              <a:spcBef>
                <a:spcPts val="9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4C2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Share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94A71EC-68C3-6040-B669-BEF5271E1D1F}"/>
              </a:ext>
            </a:extLst>
          </p:cNvPr>
          <p:cNvSpPr txBox="1">
            <a:spLocks/>
          </p:cNvSpPr>
          <p:nvPr userDrawn="1"/>
        </p:nvSpPr>
        <p:spPr>
          <a:xfrm>
            <a:off x="7018300" y="1797670"/>
            <a:ext cx="1277078" cy="470213"/>
          </a:xfrm>
          <a:prstGeom prst="rect">
            <a:avLst/>
          </a:prstGeom>
        </p:spPr>
        <p:txBody>
          <a:bodyPr vert="horz" lIns="86699" tIns="43350" rIns="86699" bIns="4335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66989" rtl="0" eaLnBrk="1" fontAlgn="auto" latinLnBrk="0" hangingPunct="1">
              <a:lnSpc>
                <a:spcPct val="90000"/>
              </a:lnSpc>
              <a:spcBef>
                <a:spcPts val="9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4C2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Track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09D8F6-B722-FA4C-AC6F-AB5B82B3C496}"/>
              </a:ext>
            </a:extLst>
          </p:cNvPr>
          <p:cNvSpPr txBox="1"/>
          <p:nvPr userDrawn="1"/>
        </p:nvSpPr>
        <p:spPr>
          <a:xfrm>
            <a:off x="2192043" y="3737814"/>
            <a:ext cx="137160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192A57"/>
                </a:solidFill>
                <a:effectLst/>
                <a:uLnTx/>
                <a:uFillTx/>
                <a:latin typeface="Europa-Regular" panose="02000000000000000000" pitchFamily="2" charset="0"/>
                <a:cs typeface="Helvetica"/>
              </a:rPr>
              <a:t>Identify needs using screenings, risk factors and/or condition codes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13744F-A8F4-0E41-ADD4-8F578ED6675C}"/>
              </a:ext>
            </a:extLst>
          </p:cNvPr>
          <p:cNvSpPr txBox="1"/>
          <p:nvPr userDrawn="1"/>
        </p:nvSpPr>
        <p:spPr>
          <a:xfrm>
            <a:off x="3803090" y="3737814"/>
            <a:ext cx="137160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192A57"/>
                </a:solidFill>
                <a:effectLst/>
                <a:uLnTx/>
                <a:uFillTx/>
                <a:latin typeface="Europa-Regular" panose="02000000000000000000" pitchFamily="2" charset="0"/>
                <a:cs typeface="Helvetica"/>
              </a:rPr>
              <a:t>Leverage algorithms and filters to find highly matched services for people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882161-59DD-4C4F-B877-1748BB95CF95}"/>
              </a:ext>
            </a:extLst>
          </p:cNvPr>
          <p:cNvSpPr txBox="1"/>
          <p:nvPr userDrawn="1"/>
        </p:nvSpPr>
        <p:spPr>
          <a:xfrm>
            <a:off x="5402076" y="3737814"/>
            <a:ext cx="13716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192A57"/>
                </a:solidFill>
                <a:effectLst/>
                <a:uLnTx/>
                <a:uFillTx/>
                <a:latin typeface="Europa-Regular" panose="02000000000000000000" pitchFamily="2" charset="0"/>
                <a:cs typeface="Helvetica"/>
              </a:rPr>
              <a:t>Generate a personalized list or single referrals and share via and text, email, or print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BB36BB-273F-B24D-AD32-36369814FEBA}"/>
              </a:ext>
            </a:extLst>
          </p:cNvPr>
          <p:cNvSpPr txBox="1"/>
          <p:nvPr userDrawn="1"/>
        </p:nvSpPr>
        <p:spPr>
          <a:xfrm>
            <a:off x="8547135" y="3737814"/>
            <a:ext cx="13716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192A57"/>
                </a:solidFill>
                <a:effectLst/>
                <a:uLnTx/>
                <a:uFillTx/>
                <a:latin typeface="Europa-Regular" panose="02000000000000000000" pitchFamily="2" charset="0"/>
                <a:cs typeface="Helvetica"/>
              </a:rPr>
              <a:t>Support people in the process using bi-directional communication and reminders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C977A35-FDC2-D345-990F-5313DF8C04DF}"/>
              </a:ext>
            </a:extLst>
          </p:cNvPr>
          <p:cNvSpPr>
            <a:spLocks/>
          </p:cNvSpPr>
          <p:nvPr userDrawn="1"/>
        </p:nvSpPr>
        <p:spPr>
          <a:xfrm>
            <a:off x="1989779" y="1487014"/>
            <a:ext cx="347472" cy="347472"/>
          </a:xfrm>
          <a:prstGeom prst="ellipse">
            <a:avLst/>
          </a:prstGeom>
          <a:solidFill>
            <a:srgbClr val="192A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1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6688956-9BA9-2047-8980-162DFA00C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39" y="2080121"/>
            <a:ext cx="796230" cy="7962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4E332A0-5B3B-A446-86CF-C81C6F95D6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039" y="2706715"/>
            <a:ext cx="835074" cy="83507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B9940FC-964E-3B4C-A9D8-DC299FD1F7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22" y="2323900"/>
            <a:ext cx="1234836" cy="123483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0732E445-A01E-4C40-8E5D-2DE22460DC88}"/>
              </a:ext>
            </a:extLst>
          </p:cNvPr>
          <p:cNvSpPr/>
          <p:nvPr userDrawn="1"/>
        </p:nvSpPr>
        <p:spPr>
          <a:xfrm>
            <a:off x="8547135" y="1622590"/>
            <a:ext cx="1371600" cy="1936146"/>
          </a:xfrm>
          <a:prstGeom prst="rect">
            <a:avLst/>
          </a:prstGeom>
          <a:solidFill>
            <a:srgbClr val="E45F2F">
              <a:alpha val="65098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9FA1CD81-F8AB-2D43-B958-AB1F3FAF0702}"/>
              </a:ext>
            </a:extLst>
          </p:cNvPr>
          <p:cNvSpPr txBox="1">
            <a:spLocks/>
          </p:cNvSpPr>
          <p:nvPr userDrawn="1"/>
        </p:nvSpPr>
        <p:spPr>
          <a:xfrm>
            <a:off x="8597609" y="1797670"/>
            <a:ext cx="1277078" cy="470213"/>
          </a:xfrm>
          <a:prstGeom prst="rect">
            <a:avLst/>
          </a:prstGeom>
        </p:spPr>
        <p:txBody>
          <a:bodyPr vert="horz" lIns="86699" tIns="43350" rIns="86699" bIns="4335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pa-Regular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66989" rtl="0" eaLnBrk="1" fontAlgn="auto" latinLnBrk="0" hangingPunct="1">
              <a:lnSpc>
                <a:spcPct val="90000"/>
              </a:lnSpc>
              <a:spcBef>
                <a:spcPts val="94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4C2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Engage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815CB33-FBEE-7742-834E-5FE6027FDA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863" y="2323900"/>
            <a:ext cx="1114964" cy="111496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E64B005-8B85-854C-9C77-03A6C19687B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609" y="2345839"/>
            <a:ext cx="1044241" cy="10442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6192325-E83C-824F-B952-FEC565E658D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262" y="2352718"/>
            <a:ext cx="969497" cy="96949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9688B27-796E-954F-8D1A-CF31FD835DC1}"/>
              </a:ext>
            </a:extLst>
          </p:cNvPr>
          <p:cNvSpPr txBox="1"/>
          <p:nvPr userDrawn="1"/>
        </p:nvSpPr>
        <p:spPr>
          <a:xfrm>
            <a:off x="6974606" y="3737814"/>
            <a:ext cx="13716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192A57"/>
                </a:solidFill>
                <a:effectLst/>
                <a:uLnTx/>
                <a:uFillTx/>
                <a:latin typeface="Europa-Regular" panose="02000000000000000000" pitchFamily="2" charset="0"/>
                <a:cs typeface="Helvetica"/>
              </a:rPr>
              <a:t>For higher risk patients, make tracked referrals with CBOs to close the loop on care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1E84B53-E388-EB45-845A-4C06D7C38E80}"/>
              </a:ext>
            </a:extLst>
          </p:cNvPr>
          <p:cNvSpPr/>
          <p:nvPr userDrawn="1"/>
        </p:nvSpPr>
        <p:spPr>
          <a:xfrm>
            <a:off x="2192043" y="4943656"/>
            <a:ext cx="7726692" cy="738665"/>
          </a:xfrm>
          <a:prstGeom prst="rect">
            <a:avLst/>
          </a:prstGeom>
          <a:solidFill>
            <a:srgbClr val="E45F2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6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33E73ADF-F009-8E48-8110-0AE35FEC6763}"/>
              </a:ext>
            </a:extLst>
          </p:cNvPr>
          <p:cNvSpPr txBox="1">
            <a:spLocks/>
          </p:cNvSpPr>
          <p:nvPr userDrawn="1"/>
        </p:nvSpPr>
        <p:spPr>
          <a:xfrm>
            <a:off x="5216650" y="5122994"/>
            <a:ext cx="1480492" cy="542924"/>
          </a:xfrm>
          <a:prstGeom prst="rect">
            <a:avLst/>
          </a:prstGeom>
        </p:spPr>
        <p:txBody>
          <a:bodyPr vert="horz" lIns="86699" tIns="43350" rIns="86699" bIns="43350" rtlCol="0">
            <a:noAutofit/>
          </a:bodyPr>
          <a:lstStyle>
            <a:defPPr>
              <a:defRPr lang="en-US"/>
            </a:defPPr>
            <a:lvl1pPr marR="0" lvl="0" indent="0" algn="ctr" defTabSz="1733977" fontAlgn="auto">
              <a:lnSpc>
                <a:spcPct val="90000"/>
              </a:lnSpc>
              <a:spcBef>
                <a:spcPts val="189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sz="3600" b="1" i="0" u="none" strike="noStrike" cap="none" spc="0" normalizeH="0" baseline="0">
                <a:ln>
                  <a:noFill/>
                </a:ln>
                <a:solidFill>
                  <a:srgbClr val="F5F4C2"/>
                </a:solidFill>
                <a:effectLst/>
                <a:uLnTx/>
                <a:uFillTx/>
                <a:latin typeface="Europa-Bold" panose="02000000000000000000" pitchFamily="2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Europa-Regular" panose="02000000000000000000" pitchFamily="2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Europa-Regular" panose="02000000000000000000" pitchFamily="2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Europa-Regular" panose="02000000000000000000" pitchFamily="2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Europa-Regular" panose="02000000000000000000" pitchFamily="2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defRPr/>
            </a:pPr>
            <a:r>
              <a:rPr lang="en-US" sz="1800" dirty="0">
                <a:cs typeface="Helvetica"/>
              </a:rPr>
              <a:t>Analyze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AE80C82-D093-E747-85ED-855F8186712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652" y="4980120"/>
            <a:ext cx="682051" cy="6820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2BC7A46-640A-7741-8A4C-9C6771FD39F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091" y="4980120"/>
            <a:ext cx="682051" cy="682051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EC06457E-B7A1-7C49-996B-2B031B0D1265}"/>
              </a:ext>
            </a:extLst>
          </p:cNvPr>
          <p:cNvSpPr>
            <a:spLocks/>
          </p:cNvSpPr>
          <p:nvPr userDrawn="1"/>
        </p:nvSpPr>
        <p:spPr>
          <a:xfrm>
            <a:off x="3686200" y="1485341"/>
            <a:ext cx="347472" cy="347472"/>
          </a:xfrm>
          <a:prstGeom prst="ellipse">
            <a:avLst/>
          </a:prstGeom>
          <a:solidFill>
            <a:srgbClr val="192A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8CDAB87-1C99-654B-86D4-74F508CEFA9C}"/>
              </a:ext>
            </a:extLst>
          </p:cNvPr>
          <p:cNvSpPr>
            <a:spLocks/>
          </p:cNvSpPr>
          <p:nvPr userDrawn="1"/>
        </p:nvSpPr>
        <p:spPr>
          <a:xfrm>
            <a:off x="5318136" y="1483677"/>
            <a:ext cx="347472" cy="347472"/>
          </a:xfrm>
          <a:prstGeom prst="ellipse">
            <a:avLst/>
          </a:prstGeom>
          <a:solidFill>
            <a:srgbClr val="192A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3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3682C4A-98BB-E94A-B710-1DD4A9D341B6}"/>
              </a:ext>
            </a:extLst>
          </p:cNvPr>
          <p:cNvSpPr>
            <a:spLocks/>
          </p:cNvSpPr>
          <p:nvPr userDrawn="1"/>
        </p:nvSpPr>
        <p:spPr>
          <a:xfrm>
            <a:off x="6880514" y="1485978"/>
            <a:ext cx="347472" cy="347472"/>
          </a:xfrm>
          <a:prstGeom prst="ellipse">
            <a:avLst/>
          </a:prstGeom>
          <a:solidFill>
            <a:srgbClr val="192A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4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ECF60A9-3F5E-764A-A015-582137DEB98E}"/>
              </a:ext>
            </a:extLst>
          </p:cNvPr>
          <p:cNvSpPr>
            <a:spLocks/>
          </p:cNvSpPr>
          <p:nvPr userDrawn="1"/>
        </p:nvSpPr>
        <p:spPr>
          <a:xfrm>
            <a:off x="8472757" y="1490034"/>
            <a:ext cx="347472" cy="347472"/>
          </a:xfrm>
          <a:prstGeom prst="ellipse">
            <a:avLst/>
          </a:prstGeom>
          <a:solidFill>
            <a:srgbClr val="192A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5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BD7F092-B16B-CB4C-B781-85741561B375}"/>
              </a:ext>
            </a:extLst>
          </p:cNvPr>
          <p:cNvSpPr>
            <a:spLocks/>
          </p:cNvSpPr>
          <p:nvPr userDrawn="1"/>
        </p:nvSpPr>
        <p:spPr>
          <a:xfrm>
            <a:off x="2018307" y="4802479"/>
            <a:ext cx="347472" cy="347472"/>
          </a:xfrm>
          <a:prstGeom prst="ellipse">
            <a:avLst/>
          </a:prstGeom>
          <a:solidFill>
            <a:srgbClr val="192A5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334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ropa-Bold" panose="02000000000000000000" pitchFamily="2" charset="0"/>
                <a:cs typeface="Helvetica"/>
              </a:rPr>
              <a:t>6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C132016-280C-8A4C-95DC-40AF5A0D0571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28324B-5CAE-F24B-8C4B-C448FFB7306A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50" name="pasted-image.pdf">
            <a:extLst>
              <a:ext uri="{FF2B5EF4-FFF2-40B4-BE49-F238E27FC236}">
                <a16:creationId xmlns:a16="http://schemas.microsoft.com/office/drawing/2014/main" id="{DD42FB9B-9066-5A43-A840-8867420A812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4A6DDF25-3361-4B49-9F7F-4641D21BDC87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2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E36BA5-0019-7145-B7F7-D80EB12A329A}"/>
              </a:ext>
            </a:extLst>
          </p:cNvPr>
          <p:cNvSpPr txBox="1"/>
          <p:nvPr userDrawn="1"/>
        </p:nvSpPr>
        <p:spPr>
          <a:xfrm>
            <a:off x="726224" y="399556"/>
            <a:ext cx="10752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Map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6B6320-11AF-7A43-8D35-662FDDB4856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F70CBC8-3F9E-794B-9BCC-47511BAC7234}"/>
              </a:ext>
            </a:extLst>
          </p:cNvPr>
          <p:cNvSpPr txBox="1"/>
          <p:nvPr userDrawn="1"/>
        </p:nvSpPr>
        <p:spPr>
          <a:xfrm>
            <a:off x="743524" y="2353632"/>
            <a:ext cx="29456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We’ve expanded to </a:t>
            </a:r>
            <a: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twelve states </a:t>
            </a:r>
            <a:b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</a:b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plus D.C. with </a:t>
            </a:r>
            <a:b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</a:b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over</a:t>
            </a:r>
            <a:r>
              <a:rPr lang="en-US" sz="2400" dirty="0">
                <a:solidFill>
                  <a:srgbClr val="192A57"/>
                </a:solidFill>
                <a:latin typeface="Europa-Bold" panose="02000000000000000000" pitchFamily="2" charset="77"/>
                <a:cs typeface="Europa-Regular"/>
              </a:rPr>
              <a:t> </a:t>
            </a:r>
            <a: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20,000 care professional users</a:t>
            </a:r>
            <a:endParaRPr lang="en-US" sz="24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218F230-5918-174B-828E-21D4287D922E}"/>
              </a:ext>
            </a:extLst>
          </p:cNvPr>
          <p:cNvGrpSpPr/>
          <p:nvPr userDrawn="1"/>
        </p:nvGrpSpPr>
        <p:grpSpPr>
          <a:xfrm>
            <a:off x="4213170" y="1794705"/>
            <a:ext cx="7176831" cy="4291990"/>
            <a:chOff x="5979151" y="2841726"/>
            <a:chExt cx="3661087" cy="2189455"/>
          </a:xfrm>
        </p:grpSpPr>
        <p:pic>
          <p:nvPicPr>
            <p:cNvPr id="6" name="Picture 5" descr="map.eps">
              <a:extLst>
                <a:ext uri="{FF2B5EF4-FFF2-40B4-BE49-F238E27FC236}">
                  <a16:creationId xmlns:a16="http://schemas.microsoft.com/office/drawing/2014/main" id="{A1C71A0F-A71C-9D4F-BD8F-D8EC14486F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345" r="1" b="-9975"/>
            <a:stretch/>
          </p:blipFill>
          <p:spPr>
            <a:xfrm>
              <a:off x="5979151" y="2841726"/>
              <a:ext cx="3661087" cy="2189455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1109185-CC05-7E4E-A9C6-60039E98981C}"/>
                </a:ext>
              </a:extLst>
            </p:cNvPr>
            <p:cNvSpPr/>
            <p:nvPr/>
          </p:nvSpPr>
          <p:spPr>
            <a:xfrm>
              <a:off x="9352169" y="3402351"/>
              <a:ext cx="68598" cy="68598"/>
            </a:xfrm>
            <a:prstGeom prst="ellipse">
              <a:avLst/>
            </a:prstGeom>
            <a:solidFill>
              <a:srgbClr val="22B5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33C52B2-8082-1C4E-B1C3-540446F8E716}"/>
                </a:ext>
              </a:extLst>
            </p:cNvPr>
            <p:cNvSpPr/>
            <p:nvPr/>
          </p:nvSpPr>
          <p:spPr>
            <a:xfrm>
              <a:off x="9228241" y="3428968"/>
              <a:ext cx="68598" cy="68598"/>
            </a:xfrm>
            <a:prstGeom prst="ellipse">
              <a:avLst/>
            </a:prstGeom>
            <a:solidFill>
              <a:srgbClr val="0365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4E148F1-3934-7942-A761-F62D70DECCD2}"/>
                </a:ext>
              </a:extLst>
            </p:cNvPr>
            <p:cNvSpPr/>
            <p:nvPr/>
          </p:nvSpPr>
          <p:spPr>
            <a:xfrm>
              <a:off x="9227171" y="3539579"/>
              <a:ext cx="68598" cy="68598"/>
            </a:xfrm>
            <a:prstGeom prst="ellipse">
              <a:avLst/>
            </a:prstGeom>
            <a:solidFill>
              <a:srgbClr val="DD1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A30F4BF-C517-3F49-8155-1753F378AC90}"/>
                </a:ext>
              </a:extLst>
            </p:cNvPr>
            <p:cNvSpPr/>
            <p:nvPr/>
          </p:nvSpPr>
          <p:spPr>
            <a:xfrm>
              <a:off x="9102821" y="3690649"/>
              <a:ext cx="68598" cy="68598"/>
            </a:xfrm>
            <a:prstGeom prst="ellipse">
              <a:avLst/>
            </a:prstGeom>
            <a:solidFill>
              <a:srgbClr val="0365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716CE5C-7423-F240-A699-E940154CC8A4}"/>
                </a:ext>
              </a:extLst>
            </p:cNvPr>
            <p:cNvSpPr/>
            <p:nvPr/>
          </p:nvSpPr>
          <p:spPr>
            <a:xfrm>
              <a:off x="8992555" y="3942742"/>
              <a:ext cx="68598" cy="68598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AB285FF-5FA6-B345-A0B9-A80DF15B48D5}"/>
                </a:ext>
              </a:extLst>
            </p:cNvPr>
            <p:cNvSpPr/>
            <p:nvPr/>
          </p:nvSpPr>
          <p:spPr>
            <a:xfrm>
              <a:off x="8988871" y="4142903"/>
              <a:ext cx="68598" cy="68598"/>
            </a:xfrm>
            <a:prstGeom prst="ellipse">
              <a:avLst/>
            </a:prstGeom>
            <a:solidFill>
              <a:srgbClr val="22B5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62220EE-EDFF-1D47-90C1-65AD73CA178B}"/>
                </a:ext>
              </a:extLst>
            </p:cNvPr>
            <p:cNvSpPr/>
            <p:nvPr/>
          </p:nvSpPr>
          <p:spPr>
            <a:xfrm>
              <a:off x="8533163" y="3443164"/>
              <a:ext cx="68598" cy="68598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E1241E3-3248-3240-92F0-F06589F978D5}"/>
                </a:ext>
              </a:extLst>
            </p:cNvPr>
            <p:cNvSpPr/>
            <p:nvPr/>
          </p:nvSpPr>
          <p:spPr>
            <a:xfrm>
              <a:off x="7850194" y="3597728"/>
              <a:ext cx="68598" cy="68598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33F24B9-67F5-2A49-B90D-2D864C54DA9E}"/>
                </a:ext>
              </a:extLst>
            </p:cNvPr>
            <p:cNvSpPr/>
            <p:nvPr/>
          </p:nvSpPr>
          <p:spPr>
            <a:xfrm>
              <a:off x="8326516" y="3545544"/>
              <a:ext cx="68598" cy="68598"/>
            </a:xfrm>
            <a:prstGeom prst="ellipse">
              <a:avLst/>
            </a:prstGeom>
            <a:solidFill>
              <a:srgbClr val="DD1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852C092-2DF1-2941-BA29-A5BD3739FEE9}"/>
                </a:ext>
              </a:extLst>
            </p:cNvPr>
            <p:cNvSpPr/>
            <p:nvPr/>
          </p:nvSpPr>
          <p:spPr>
            <a:xfrm>
              <a:off x="7986230" y="3330297"/>
              <a:ext cx="68598" cy="68598"/>
            </a:xfrm>
            <a:prstGeom prst="ellipse">
              <a:avLst/>
            </a:prstGeom>
            <a:solidFill>
              <a:srgbClr val="22B5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25C6CA-65F6-8D46-8266-EDCF851A32EA}"/>
                </a:ext>
              </a:extLst>
            </p:cNvPr>
            <p:cNvSpPr/>
            <p:nvPr/>
          </p:nvSpPr>
          <p:spPr>
            <a:xfrm>
              <a:off x="6981405" y="4088638"/>
              <a:ext cx="68598" cy="68598"/>
            </a:xfrm>
            <a:prstGeom prst="ellipse">
              <a:avLst/>
            </a:prstGeom>
            <a:solidFill>
              <a:srgbClr val="0365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392B249-5141-D649-BBB6-20B349DBF214}"/>
                </a:ext>
              </a:extLst>
            </p:cNvPr>
            <p:cNvSpPr/>
            <p:nvPr/>
          </p:nvSpPr>
          <p:spPr>
            <a:xfrm>
              <a:off x="6212556" y="3982489"/>
              <a:ext cx="68598" cy="68598"/>
            </a:xfrm>
            <a:prstGeom prst="ellipse">
              <a:avLst/>
            </a:prstGeom>
            <a:solidFill>
              <a:srgbClr val="0365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572F90C0-3D29-7545-90B3-B57677B0EAFF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120C2E2-9B11-2A42-87EC-A7B3EF7F25E8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6D31E6-0F04-4549-AA03-CB37649F46CD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40" name="pasted-image.pdf">
            <a:extLst>
              <a:ext uri="{FF2B5EF4-FFF2-40B4-BE49-F238E27FC236}">
                <a16:creationId xmlns:a16="http://schemas.microsoft.com/office/drawing/2014/main" id="{78489852-0666-8045-BEFA-5715741DB4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A2B09A82-EEB1-D347-B126-D21B2B24780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5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51000" y="5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E36BA5-0019-7145-B7F7-D80EB12A329A}"/>
              </a:ext>
            </a:extLst>
          </p:cNvPr>
          <p:cNvSpPr txBox="1"/>
          <p:nvPr userDrawn="1"/>
        </p:nvSpPr>
        <p:spPr>
          <a:xfrm>
            <a:off x="726224" y="399556"/>
            <a:ext cx="10752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Where we are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6B6320-11AF-7A43-8D35-662FDDB4856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F70CBC8-3F9E-794B-9BCC-47511BAC7234}"/>
              </a:ext>
            </a:extLst>
          </p:cNvPr>
          <p:cNvSpPr txBox="1"/>
          <p:nvPr userDrawn="1"/>
        </p:nvSpPr>
        <p:spPr>
          <a:xfrm>
            <a:off x="743524" y="2353632"/>
            <a:ext cx="29456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We’ve expanded to </a:t>
            </a:r>
            <a: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twelve states </a:t>
            </a:r>
            <a:b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</a:b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plus D.C. with </a:t>
            </a:r>
            <a:b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</a:b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over</a:t>
            </a:r>
            <a:r>
              <a:rPr lang="en-US" sz="2400" dirty="0">
                <a:solidFill>
                  <a:srgbClr val="192A57"/>
                </a:solidFill>
                <a:latin typeface="Europa-Bold" panose="02000000000000000000" pitchFamily="2" charset="77"/>
                <a:cs typeface="Europa-Regular"/>
              </a:rPr>
              <a:t> </a:t>
            </a:r>
            <a: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20,000 care professional users</a:t>
            </a:r>
            <a:endParaRPr lang="en-US" sz="24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72F90C0-3D29-7545-90B3-B57677B0EAFF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7BCB61-F6D9-B64D-B414-6E3B8C656B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3609" y="2191017"/>
            <a:ext cx="6039150" cy="3611502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5245D7-23C3-9646-B77E-0AC95B51B1A7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A4E7293-BE03-9D4C-BFE6-8D19249E8436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4AEF6B-1C08-FB42-B3E1-CEDD945D01FA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16" name="pasted-image.pdf">
            <a:extLst>
              <a:ext uri="{FF2B5EF4-FFF2-40B4-BE49-F238E27FC236}">
                <a16:creationId xmlns:a16="http://schemas.microsoft.com/office/drawing/2014/main" id="{1EEF1AE2-0846-2C42-8E34-0DC39CE145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6B00299-4A7B-7F49-B21A-47F22FC8236C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789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E36BA5-0019-7145-B7F7-D80EB12A329A}"/>
              </a:ext>
            </a:extLst>
          </p:cNvPr>
          <p:cNvSpPr txBox="1"/>
          <p:nvPr userDrawn="1"/>
        </p:nvSpPr>
        <p:spPr>
          <a:xfrm>
            <a:off x="726224" y="399556"/>
            <a:ext cx="10752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Where we are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6B6320-11AF-7A43-8D35-662FDDB4856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F70CBC8-3F9E-794B-9BCC-47511BAC7234}"/>
              </a:ext>
            </a:extLst>
          </p:cNvPr>
          <p:cNvSpPr txBox="1"/>
          <p:nvPr userDrawn="1"/>
        </p:nvSpPr>
        <p:spPr>
          <a:xfrm>
            <a:off x="743524" y="2353632"/>
            <a:ext cx="2984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Networks are building with cornerstone systems, and FQHCs, payers and many CBO partners</a:t>
            </a:r>
            <a:endParaRPr lang="en-US" sz="24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72F90C0-3D29-7545-90B3-B57677B0EAFF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7BCB61-F6D9-B64D-B414-6E3B8C656B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3609" y="2191017"/>
            <a:ext cx="6039150" cy="3611502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5245D7-23C3-9646-B77E-0AC95B51B1A7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C3C9C94-43D7-2549-A51A-CF9F2B59A72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5B61393-65E4-CC47-B814-148A6F02CD12}"/>
              </a:ext>
            </a:extLst>
          </p:cNvPr>
          <p:cNvCxnSpPr>
            <a:cxnSpLocks/>
          </p:cNvCxnSpPr>
          <p:nvPr userDrawn="1"/>
        </p:nvCxnSpPr>
        <p:spPr>
          <a:xfrm flipV="1">
            <a:off x="9588500" y="1891070"/>
            <a:ext cx="729965" cy="1310459"/>
          </a:xfrm>
          <a:prstGeom prst="line">
            <a:avLst/>
          </a:prstGeom>
          <a:noFill/>
          <a:ln w="12700" cap="rnd">
            <a:solidFill>
              <a:srgbClr val="1E53C8"/>
            </a:solidFill>
            <a:prstDash val="solid"/>
            <a:bevel/>
            <a:headEnd type="oval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EE2B803-84A3-EA48-A7D5-0D16B08FCA89}"/>
              </a:ext>
            </a:extLst>
          </p:cNvPr>
          <p:cNvCxnSpPr>
            <a:cxnSpLocks/>
          </p:cNvCxnSpPr>
          <p:nvPr userDrawn="1"/>
        </p:nvCxnSpPr>
        <p:spPr>
          <a:xfrm flipH="1">
            <a:off x="4502489" y="2997200"/>
            <a:ext cx="2990512" cy="1334947"/>
          </a:xfrm>
          <a:prstGeom prst="line">
            <a:avLst/>
          </a:prstGeom>
          <a:noFill/>
          <a:ln w="12700" cap="rnd">
            <a:solidFill>
              <a:srgbClr val="0365C0"/>
            </a:solidFill>
            <a:prstDash val="solid"/>
            <a:bevel/>
            <a:headEnd type="oval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D209022-53B7-334C-9660-F84C05AB5E79}"/>
              </a:ext>
            </a:extLst>
          </p:cNvPr>
          <p:cNvCxnSpPr>
            <a:cxnSpLocks/>
          </p:cNvCxnSpPr>
          <p:nvPr userDrawn="1"/>
        </p:nvCxnSpPr>
        <p:spPr>
          <a:xfrm>
            <a:off x="8089900" y="3429000"/>
            <a:ext cx="2170712" cy="351964"/>
          </a:xfrm>
          <a:prstGeom prst="line">
            <a:avLst/>
          </a:prstGeom>
          <a:noFill/>
          <a:ln w="12700" cap="rnd">
            <a:solidFill>
              <a:srgbClr val="0365C0"/>
            </a:solidFill>
            <a:prstDash val="solid"/>
            <a:bevel/>
            <a:headEnd type="oval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A1BBA29-3236-DE43-8DE3-41304AF1ED7F}"/>
              </a:ext>
            </a:extLst>
          </p:cNvPr>
          <p:cNvSpPr txBox="1"/>
          <p:nvPr userDrawn="1"/>
        </p:nvSpPr>
        <p:spPr>
          <a:xfrm>
            <a:off x="10381412" y="3942868"/>
            <a:ext cx="1496602" cy="263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Advocate Health 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Medical Home Network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Northwestern Medicine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Rush Medical Center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UI Health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Sinai Health System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Mercy Hospital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NextLevel</a:t>
            </a: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 Health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Dominican University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Norwegian American Hospital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Oak Street Health 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CCCA4BE-3B7D-CD44-95E4-3C091811811C}"/>
              </a:ext>
            </a:extLst>
          </p:cNvPr>
          <p:cNvSpPr txBox="1"/>
          <p:nvPr userDrawn="1"/>
        </p:nvSpPr>
        <p:spPr>
          <a:xfrm>
            <a:off x="3728436" y="4473497"/>
            <a:ext cx="2177063" cy="89748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Allina Health System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Hennepin Healthcare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Children’s Minnesota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Gillette Children’s Specialty Healthcare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Minnesota Community 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Native American Community Clinic</a:t>
            </a: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Health Partners</a:t>
            </a: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UCare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1A2B57"/>
              </a:solidFill>
              <a:effectLst/>
              <a:uLnTx/>
              <a:uFillTx/>
              <a:latin typeface="Europa-Regular" panose="02000000000000000000" pitchFamily="2" charset="0"/>
              <a:ea typeface="+mn-ea"/>
              <a:cs typeface="Helvetica"/>
              <a:sym typeface="Helvetica Light"/>
            </a:endParaRP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Lifesprk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1A2B57"/>
              </a:solidFill>
              <a:effectLst/>
              <a:uLnTx/>
              <a:uFillTx/>
              <a:latin typeface="Europa-Regular" panose="02000000000000000000" pitchFamily="2" charset="0"/>
              <a:ea typeface="+mn-ea"/>
              <a:cs typeface="Helvetica"/>
              <a:sym typeface="Helvetica Light"/>
            </a:endParaRP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Neighborhood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HealthSource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1A2B57"/>
              </a:solidFill>
              <a:effectLst/>
              <a:uLnTx/>
              <a:uFillTx/>
              <a:latin typeface="Europa-Regular" panose="02000000000000000000" pitchFamily="2" charset="0"/>
              <a:ea typeface="+mn-ea"/>
              <a:cs typeface="Helvetica"/>
              <a:sym typeface="Helvetica Light"/>
            </a:endParaRP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Westside Community Health Services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DB5C25E-EDAC-D84A-9B14-1282D106452B}"/>
              </a:ext>
            </a:extLst>
          </p:cNvPr>
          <p:cNvSpPr txBox="1"/>
          <p:nvPr userDrawn="1"/>
        </p:nvSpPr>
        <p:spPr>
          <a:xfrm>
            <a:off x="10381412" y="1726664"/>
            <a:ext cx="758124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New York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AE5BE4-9263-3F4C-87A5-D0CB6774286D}"/>
              </a:ext>
            </a:extLst>
          </p:cNvPr>
          <p:cNvSpPr txBox="1"/>
          <p:nvPr userDrawn="1"/>
        </p:nvSpPr>
        <p:spPr>
          <a:xfrm>
            <a:off x="10381412" y="3725318"/>
            <a:ext cx="451624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Illinois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26E7356-E772-D649-A795-DEAFF15F631E}"/>
              </a:ext>
            </a:extLst>
          </p:cNvPr>
          <p:cNvSpPr txBox="1"/>
          <p:nvPr userDrawn="1"/>
        </p:nvSpPr>
        <p:spPr>
          <a:xfrm>
            <a:off x="3689473" y="4255947"/>
            <a:ext cx="787616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Minnesota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211CD6A-D624-6540-A51C-69569871D0E2}"/>
              </a:ext>
            </a:extLst>
          </p:cNvPr>
          <p:cNvSpPr txBox="1"/>
          <p:nvPr userDrawn="1"/>
        </p:nvSpPr>
        <p:spPr>
          <a:xfrm>
            <a:off x="10381412" y="1972613"/>
            <a:ext cx="1449833" cy="1494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Community Care of Brooklyn PPS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Mount Sinai PPS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NewYork</a:t>
            </a: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-Presbyterian 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Montefiore Health System</a:t>
            </a:r>
          </a:p>
          <a:p>
            <a:pPr marL="111919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OneCity</a:t>
            </a: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 Health PPS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NYC Dept of Health &amp; Mental Hygiene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HealthFirst</a:t>
            </a: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Northwell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04C3561-4581-B144-A261-7C1DB8DE8CEB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CE4FE9-C33C-A648-9F59-76193281DA39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32" name="pasted-image.pdf">
            <a:extLst>
              <a:ext uri="{FF2B5EF4-FFF2-40B4-BE49-F238E27FC236}">
                <a16:creationId xmlns:a16="http://schemas.microsoft.com/office/drawing/2014/main" id="{6179246E-3F32-4840-AB7C-2127D181D5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CBF8FF8B-BA4A-2B4C-AA61-92C7CD79F69D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0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 with C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.eps">
            <a:extLst>
              <a:ext uri="{FF2B5EF4-FFF2-40B4-BE49-F238E27FC236}">
                <a16:creationId xmlns:a16="http://schemas.microsoft.com/office/drawing/2014/main" id="{D12F1DC4-B69A-7243-BBF0-FE8A89FB36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" r="1" b="-9975"/>
          <a:stretch/>
        </p:blipFill>
        <p:spPr>
          <a:xfrm>
            <a:off x="5972888" y="2847989"/>
            <a:ext cx="3661087" cy="21894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53E5AE-C07A-B64F-B3B9-0011586AC00D}"/>
              </a:ext>
            </a:extLst>
          </p:cNvPr>
          <p:cNvSpPr txBox="1"/>
          <p:nvPr userDrawn="1"/>
        </p:nvSpPr>
        <p:spPr>
          <a:xfrm>
            <a:off x="726224" y="399556"/>
            <a:ext cx="10752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Our Communities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2E46547-7156-EF44-98D3-779B8934033D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53E8831-280E-614F-B3D4-02B0B4623880}"/>
              </a:ext>
            </a:extLst>
          </p:cNvPr>
          <p:cNvSpPr txBox="1"/>
          <p:nvPr userDrawn="1"/>
        </p:nvSpPr>
        <p:spPr>
          <a:xfrm>
            <a:off x="743524" y="2353632"/>
            <a:ext cx="29456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We’ve expanded to </a:t>
            </a:r>
            <a: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twelve states </a:t>
            </a:r>
            <a:b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</a:b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plus D.C. with </a:t>
            </a:r>
            <a:b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</a:br>
            <a:r>
              <a:rPr lang="en-US" sz="24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over</a:t>
            </a:r>
            <a:r>
              <a:rPr lang="en-US" sz="2400" dirty="0">
                <a:solidFill>
                  <a:srgbClr val="192A57"/>
                </a:solidFill>
                <a:latin typeface="Europa-Bold" panose="02000000000000000000" pitchFamily="2" charset="77"/>
                <a:cs typeface="Europa-Regular"/>
              </a:rPr>
              <a:t> </a:t>
            </a:r>
            <a:r>
              <a:rPr lang="en-US" sz="24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20,000 care professional users</a:t>
            </a:r>
            <a:endParaRPr lang="en-US" sz="24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AD3641-FEE7-1644-861D-7928CB8B5E2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9254080" y="2421649"/>
            <a:ext cx="1" cy="1052204"/>
          </a:xfrm>
          <a:prstGeom prst="line">
            <a:avLst/>
          </a:prstGeom>
          <a:noFill/>
          <a:ln w="12700" cap="rnd">
            <a:solidFill>
              <a:srgbClr val="1E53C8"/>
            </a:solidFill>
            <a:prstDash val="solid"/>
            <a:bevel/>
            <a:headEnd type="oval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D5C468-053D-2149-A8B9-3EBF97B517D6}"/>
              </a:ext>
            </a:extLst>
          </p:cNvPr>
          <p:cNvCxnSpPr>
            <a:cxnSpLocks/>
          </p:cNvCxnSpPr>
          <p:nvPr userDrawn="1"/>
        </p:nvCxnSpPr>
        <p:spPr>
          <a:xfrm flipV="1">
            <a:off x="9376541" y="3052756"/>
            <a:ext cx="624722" cy="390157"/>
          </a:xfrm>
          <a:prstGeom prst="line">
            <a:avLst/>
          </a:prstGeom>
          <a:noFill/>
          <a:ln w="12700" cap="rnd">
            <a:solidFill>
              <a:srgbClr val="22B59A"/>
            </a:solidFill>
            <a:prstDash val="solid"/>
            <a:bevel/>
            <a:headEnd type="oval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9507894-378A-6349-A679-A9CF87F5E018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020497" y="3142684"/>
            <a:ext cx="1986334" cy="224518"/>
          </a:xfrm>
          <a:prstGeom prst="line">
            <a:avLst/>
          </a:prstGeom>
          <a:noFill/>
          <a:ln w="12700" cap="rnd">
            <a:solidFill>
              <a:srgbClr val="22B59A"/>
            </a:solidFill>
            <a:prstDash val="solid"/>
            <a:bevel/>
            <a:headEnd type="oval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EB5679-320E-764D-B208-3D741B827192}"/>
              </a:ext>
            </a:extLst>
          </p:cNvPr>
          <p:cNvCxnSpPr>
            <a:cxnSpLocks/>
          </p:cNvCxnSpPr>
          <p:nvPr userDrawn="1"/>
        </p:nvCxnSpPr>
        <p:spPr>
          <a:xfrm flipH="1">
            <a:off x="7683528" y="3579843"/>
            <a:ext cx="672194" cy="1620012"/>
          </a:xfrm>
          <a:prstGeom prst="line">
            <a:avLst/>
          </a:prstGeom>
          <a:noFill/>
          <a:ln w="12700" cap="rnd">
            <a:solidFill>
              <a:srgbClr val="DD1063"/>
            </a:solidFill>
            <a:prstDash val="solid"/>
            <a:bevel/>
            <a:headEnd type="oval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70A5C8-7B59-0F40-9FC6-4A69C0BB7FEE}"/>
              </a:ext>
            </a:extLst>
          </p:cNvPr>
          <p:cNvCxnSpPr>
            <a:cxnSpLocks/>
          </p:cNvCxnSpPr>
          <p:nvPr userDrawn="1"/>
        </p:nvCxnSpPr>
        <p:spPr>
          <a:xfrm>
            <a:off x="9019523" y="3983331"/>
            <a:ext cx="1389343" cy="847309"/>
          </a:xfrm>
          <a:prstGeom prst="line">
            <a:avLst/>
          </a:prstGeom>
          <a:noFill/>
          <a:ln w="12700" cap="rnd">
            <a:solidFill>
              <a:srgbClr val="E45F28"/>
            </a:solidFill>
            <a:prstDash val="solid"/>
            <a:bevel/>
            <a:headEnd type="oval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A9FE1B-A57D-BD49-814A-4B1EACFBC56B}"/>
              </a:ext>
            </a:extLst>
          </p:cNvPr>
          <p:cNvCxnSpPr>
            <a:cxnSpLocks/>
          </p:cNvCxnSpPr>
          <p:nvPr userDrawn="1"/>
        </p:nvCxnSpPr>
        <p:spPr>
          <a:xfrm>
            <a:off x="9254080" y="3579843"/>
            <a:ext cx="1044685" cy="0"/>
          </a:xfrm>
          <a:prstGeom prst="line">
            <a:avLst/>
          </a:prstGeom>
          <a:noFill/>
          <a:ln w="12700" cap="rnd">
            <a:solidFill>
              <a:srgbClr val="DD1063"/>
            </a:solidFill>
            <a:prstDash val="solid"/>
            <a:bevel/>
            <a:headEnd type="oval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EDF7D3-D3DF-5E4A-89A4-17F172A91025}"/>
              </a:ext>
            </a:extLst>
          </p:cNvPr>
          <p:cNvCxnSpPr>
            <a:cxnSpLocks/>
          </p:cNvCxnSpPr>
          <p:nvPr userDrawn="1"/>
        </p:nvCxnSpPr>
        <p:spPr>
          <a:xfrm flipH="1">
            <a:off x="6534720" y="4125124"/>
            <a:ext cx="472749" cy="698146"/>
          </a:xfrm>
          <a:prstGeom prst="line">
            <a:avLst/>
          </a:prstGeom>
          <a:noFill/>
          <a:ln w="12700" cap="rnd">
            <a:solidFill>
              <a:srgbClr val="0365C0"/>
            </a:solidFill>
            <a:prstDash val="solid"/>
            <a:bevel/>
            <a:headEnd type="oval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61905-FDFE-DD44-BCD6-36E3C6B41B44}"/>
              </a:ext>
            </a:extLst>
          </p:cNvPr>
          <p:cNvCxnSpPr>
            <a:cxnSpLocks/>
          </p:cNvCxnSpPr>
          <p:nvPr userDrawn="1"/>
        </p:nvCxnSpPr>
        <p:spPr>
          <a:xfrm>
            <a:off x="9018711" y="4174800"/>
            <a:ext cx="1753146" cy="1062137"/>
          </a:xfrm>
          <a:prstGeom prst="line">
            <a:avLst/>
          </a:prstGeom>
          <a:noFill/>
          <a:ln w="12700" cap="rnd">
            <a:solidFill>
              <a:srgbClr val="22B59A"/>
            </a:solidFill>
            <a:prstDash val="solid"/>
            <a:bevel/>
            <a:headEnd type="oval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EEA314-806F-BB47-B818-A91921A68056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8194661" y="2234436"/>
            <a:ext cx="368735" cy="1243936"/>
          </a:xfrm>
          <a:prstGeom prst="line">
            <a:avLst/>
          </a:prstGeom>
          <a:noFill/>
          <a:ln w="12700" cap="rnd">
            <a:solidFill>
              <a:srgbClr val="E45F28"/>
            </a:solidFill>
            <a:prstDash val="solid"/>
            <a:bevel/>
            <a:headEnd type="oval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A3C973-C76E-9942-96F1-920EEE586F02}"/>
              </a:ext>
            </a:extLst>
          </p:cNvPr>
          <p:cNvCxnSpPr>
            <a:cxnSpLocks/>
          </p:cNvCxnSpPr>
          <p:nvPr userDrawn="1"/>
        </p:nvCxnSpPr>
        <p:spPr>
          <a:xfrm flipH="1">
            <a:off x="5300708" y="4023051"/>
            <a:ext cx="942852" cy="5013"/>
          </a:xfrm>
          <a:prstGeom prst="line">
            <a:avLst/>
          </a:prstGeom>
          <a:noFill/>
          <a:ln w="12700" cap="rnd">
            <a:solidFill>
              <a:srgbClr val="0365C0"/>
            </a:solidFill>
            <a:prstDash val="solid"/>
            <a:bevel/>
            <a:headEnd type="oval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33D489-6298-444B-8C9E-7EDE870E6827}"/>
              </a:ext>
            </a:extLst>
          </p:cNvPr>
          <p:cNvCxnSpPr>
            <a:cxnSpLocks/>
          </p:cNvCxnSpPr>
          <p:nvPr userDrawn="1"/>
        </p:nvCxnSpPr>
        <p:spPr>
          <a:xfrm flipH="1">
            <a:off x="6861084" y="3636082"/>
            <a:ext cx="1016331" cy="1913526"/>
          </a:xfrm>
          <a:prstGeom prst="line">
            <a:avLst/>
          </a:prstGeom>
          <a:noFill/>
          <a:ln w="12700" cap="rnd">
            <a:solidFill>
              <a:srgbClr val="E45F28"/>
            </a:solidFill>
            <a:prstDash val="solid"/>
            <a:bevel/>
            <a:headEnd type="oval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8838FEA-1C25-5646-9456-B039FDACFC90}"/>
              </a:ext>
            </a:extLst>
          </p:cNvPr>
          <p:cNvCxnSpPr>
            <a:cxnSpLocks/>
          </p:cNvCxnSpPr>
          <p:nvPr userDrawn="1"/>
        </p:nvCxnSpPr>
        <p:spPr>
          <a:xfrm>
            <a:off x="9128533" y="3727471"/>
            <a:ext cx="723937" cy="401725"/>
          </a:xfrm>
          <a:prstGeom prst="line">
            <a:avLst/>
          </a:prstGeom>
          <a:noFill/>
          <a:ln w="12700" cap="rnd">
            <a:solidFill>
              <a:srgbClr val="1E53C8"/>
            </a:solidFill>
            <a:prstDash val="solid"/>
            <a:bevel/>
            <a:headEnd type="oval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9D40FDB-5907-6D4A-88BE-FBFF75DA61AD}"/>
              </a:ext>
            </a:extLst>
          </p:cNvPr>
          <p:cNvSpPr txBox="1"/>
          <p:nvPr userDrawn="1"/>
        </p:nvSpPr>
        <p:spPr>
          <a:xfrm>
            <a:off x="10574942" y="4776949"/>
            <a:ext cx="1166828" cy="1640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45F28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North Carolina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AD03F3-F029-2948-9857-08FBFEEEE32B}"/>
              </a:ext>
            </a:extLst>
          </p:cNvPr>
          <p:cNvSpPr txBox="1"/>
          <p:nvPr userDrawn="1"/>
        </p:nvSpPr>
        <p:spPr>
          <a:xfrm>
            <a:off x="7337030" y="5431698"/>
            <a:ext cx="1496602" cy="263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Advocate Health 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Medical Home Network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Northwestern Medicine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Rush Medical Center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UI Health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Sinai Health System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854F99-6DFF-C746-981E-ED5A04098E18}"/>
              </a:ext>
            </a:extLst>
          </p:cNvPr>
          <p:cNvSpPr txBox="1"/>
          <p:nvPr userDrawn="1"/>
        </p:nvSpPr>
        <p:spPr>
          <a:xfrm>
            <a:off x="10652881" y="4946036"/>
            <a:ext cx="1200962" cy="113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UNC Health Alliance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C5CCB8-F308-8F4D-B7FF-F9267B3CF4C9}"/>
              </a:ext>
            </a:extLst>
          </p:cNvPr>
          <p:cNvSpPr txBox="1"/>
          <p:nvPr userDrawn="1"/>
        </p:nvSpPr>
        <p:spPr>
          <a:xfrm>
            <a:off x="3951949" y="1700038"/>
            <a:ext cx="2247216" cy="52154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Allina Health System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Hennepin Healthcare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Children’s Minnesota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Gillette Children’s Specialty Healthcare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Minnesota Community Care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Native American Community Clinic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Health Partners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UCare</a:t>
            </a: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Lifesprk</a:t>
            </a: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Neighborhood </a:t>
            </a: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HealthSource</a:t>
            </a: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Westside Community Health Services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448F4E-3C23-B443-9F3D-95B73AE7A945}"/>
              </a:ext>
            </a:extLst>
          </p:cNvPr>
          <p:cNvSpPr txBox="1"/>
          <p:nvPr userDrawn="1"/>
        </p:nvSpPr>
        <p:spPr>
          <a:xfrm>
            <a:off x="8668654" y="1499874"/>
            <a:ext cx="758124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New York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8A2476-A094-A542-8DDB-12A00916E460}"/>
              </a:ext>
            </a:extLst>
          </p:cNvPr>
          <p:cNvSpPr txBox="1"/>
          <p:nvPr userDrawn="1"/>
        </p:nvSpPr>
        <p:spPr>
          <a:xfrm>
            <a:off x="7338608" y="5241867"/>
            <a:ext cx="451624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B91F53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Illinois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F77FF0-C32F-174E-ADC5-01B08342DB5B}"/>
              </a:ext>
            </a:extLst>
          </p:cNvPr>
          <p:cNvSpPr txBox="1"/>
          <p:nvPr userDrawn="1"/>
        </p:nvSpPr>
        <p:spPr>
          <a:xfrm>
            <a:off x="3919594" y="1532114"/>
            <a:ext cx="787616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3A888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Minnesota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BF4B6F-0685-DC4D-A0A1-EDC1DA38BB84}"/>
              </a:ext>
            </a:extLst>
          </p:cNvPr>
          <p:cNvSpPr txBox="1"/>
          <p:nvPr userDrawn="1"/>
        </p:nvSpPr>
        <p:spPr>
          <a:xfrm>
            <a:off x="10167207" y="2856404"/>
            <a:ext cx="945432" cy="113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Yale New Haven</a:t>
            </a: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United Way 211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B5F242-B58A-2F4D-A4C9-8A3F8A1F84A0}"/>
              </a:ext>
            </a:extLst>
          </p:cNvPr>
          <p:cNvSpPr txBox="1"/>
          <p:nvPr userDrawn="1"/>
        </p:nvSpPr>
        <p:spPr>
          <a:xfrm>
            <a:off x="10255947" y="2667996"/>
            <a:ext cx="613234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3A888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Connecticut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933297-0AA5-C840-A158-063BF9E5B851}"/>
              </a:ext>
            </a:extLst>
          </p:cNvPr>
          <p:cNvSpPr txBox="1"/>
          <p:nvPr userDrawn="1"/>
        </p:nvSpPr>
        <p:spPr>
          <a:xfrm>
            <a:off x="10451863" y="3452535"/>
            <a:ext cx="1200961" cy="144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HCPC</a:t>
            </a: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Trenton Health Team</a:t>
            </a:r>
          </a:p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Greater Newark Healthcare Coalition (GNHCC)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1A2B57"/>
              </a:solidFill>
              <a:effectLst/>
              <a:uLnTx/>
              <a:uFillTx/>
              <a:latin typeface="Europa-Regular" panose="02000000000000000000" pitchFamily="2" charset="0"/>
              <a:ea typeface="+mn-ea"/>
              <a:cs typeface="Helvetica"/>
              <a:sym typeface="Helvetica Ligh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A1FD09-F215-0044-8F41-DA35A700FF8E}"/>
              </a:ext>
            </a:extLst>
          </p:cNvPr>
          <p:cNvSpPr txBox="1"/>
          <p:nvPr userDrawn="1"/>
        </p:nvSpPr>
        <p:spPr>
          <a:xfrm>
            <a:off x="10421355" y="3278758"/>
            <a:ext cx="1087612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l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B91F53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New Jersey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134FF1-0643-BF4E-A4C6-BDEAC88405CF}"/>
              </a:ext>
            </a:extLst>
          </p:cNvPr>
          <p:cNvSpPr txBox="1"/>
          <p:nvPr userDrawn="1"/>
        </p:nvSpPr>
        <p:spPr>
          <a:xfrm>
            <a:off x="5511594" y="4941355"/>
            <a:ext cx="1218143" cy="35627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Presbyterian Healthcare Services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55E76D-CB7B-0848-979E-F43ECDAA59F1}"/>
              </a:ext>
            </a:extLst>
          </p:cNvPr>
          <p:cNvSpPr txBox="1"/>
          <p:nvPr userDrawn="1"/>
        </p:nvSpPr>
        <p:spPr>
          <a:xfrm>
            <a:off x="5484897" y="4779220"/>
            <a:ext cx="403287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l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New Mexico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FEBD78-88DB-0F4D-9809-2A438E6DF0FE}"/>
              </a:ext>
            </a:extLst>
          </p:cNvPr>
          <p:cNvSpPr txBox="1"/>
          <p:nvPr userDrawn="1"/>
        </p:nvSpPr>
        <p:spPr>
          <a:xfrm>
            <a:off x="10875133" y="5451078"/>
            <a:ext cx="1270944" cy="1241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Prisma Health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242910-0519-BA4F-A0CB-77E3F9654A4D}"/>
              </a:ext>
            </a:extLst>
          </p:cNvPr>
          <p:cNvSpPr txBox="1"/>
          <p:nvPr userDrawn="1"/>
        </p:nvSpPr>
        <p:spPr>
          <a:xfrm>
            <a:off x="7061492" y="1844905"/>
            <a:ext cx="890765" cy="1792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45F28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Michigan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A8F9124-2917-C044-9943-232BACDC862F}"/>
              </a:ext>
            </a:extLst>
          </p:cNvPr>
          <p:cNvSpPr txBox="1"/>
          <p:nvPr userDrawn="1"/>
        </p:nvSpPr>
        <p:spPr>
          <a:xfrm>
            <a:off x="7195282" y="2022871"/>
            <a:ext cx="1270944" cy="2223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SJP Partners in Care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3831F7-2706-504F-8E83-B6208B925273}"/>
              </a:ext>
            </a:extLst>
          </p:cNvPr>
          <p:cNvSpPr txBox="1"/>
          <p:nvPr userDrawn="1"/>
        </p:nvSpPr>
        <p:spPr>
          <a:xfrm>
            <a:off x="4244490" y="3968573"/>
            <a:ext cx="802301" cy="1792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California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AC5978D-0572-A749-9975-A1A65AE3E0C3}"/>
              </a:ext>
            </a:extLst>
          </p:cNvPr>
          <p:cNvSpPr/>
          <p:nvPr userDrawn="1"/>
        </p:nvSpPr>
        <p:spPr>
          <a:xfrm>
            <a:off x="4221446" y="4117717"/>
            <a:ext cx="1938404" cy="173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919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Venice Family Clinic</a:t>
            </a: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89C387-1022-014B-BBDB-5AF5980D9579}"/>
              </a:ext>
            </a:extLst>
          </p:cNvPr>
          <p:cNvSpPr txBox="1"/>
          <p:nvPr userDrawn="1"/>
        </p:nvSpPr>
        <p:spPr>
          <a:xfrm>
            <a:off x="6080378" y="5658840"/>
            <a:ext cx="1114904" cy="26054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Live Well Omaha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8703D3-AC5D-794B-9EBD-16FCFFBA2F15}"/>
              </a:ext>
            </a:extLst>
          </p:cNvPr>
          <p:cNvSpPr txBox="1"/>
          <p:nvPr userDrawn="1"/>
        </p:nvSpPr>
        <p:spPr>
          <a:xfrm>
            <a:off x="5991062" y="5474423"/>
            <a:ext cx="841715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45F28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Nebraska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3E444E-1DE1-6348-BC61-927F7586A5CA}"/>
              </a:ext>
            </a:extLst>
          </p:cNvPr>
          <p:cNvSpPr txBox="1"/>
          <p:nvPr userDrawn="1"/>
        </p:nvSpPr>
        <p:spPr>
          <a:xfrm>
            <a:off x="9980028" y="4262307"/>
            <a:ext cx="2045434" cy="25614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marR="0" lvl="0" indent="-111919" algn="l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A2B57"/>
                </a:solidFill>
                <a:effectLst/>
                <a:uLnTx/>
                <a:uFillTx/>
                <a:latin typeface="Europa-Regular" panose="02000000000000000000" pitchFamily="2" charset="0"/>
                <a:ea typeface="+mn-ea"/>
                <a:cs typeface="Helvetica"/>
                <a:sym typeface="Helvetica Light"/>
              </a:rPr>
              <a:t>Child and Family Services Agency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F3420B-AA8F-0B4D-8929-9CE7724E1AAE}"/>
              </a:ext>
            </a:extLst>
          </p:cNvPr>
          <p:cNvSpPr txBox="1"/>
          <p:nvPr userDrawn="1"/>
        </p:nvSpPr>
        <p:spPr>
          <a:xfrm>
            <a:off x="9938871" y="4102350"/>
            <a:ext cx="841715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l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365C0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D.C.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FEAF160-9174-E94C-A625-BC3095928491}"/>
              </a:ext>
            </a:extLst>
          </p:cNvPr>
          <p:cNvSpPr txBox="1"/>
          <p:nvPr userDrawn="1"/>
        </p:nvSpPr>
        <p:spPr>
          <a:xfrm>
            <a:off x="8732151" y="1670200"/>
            <a:ext cx="1449833" cy="1494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Community Care of Brooklyn PPS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Mount Sinai PPS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NewYork</a:t>
            </a: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-Presbyterian 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Montefiore Health System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0E91E8-B00B-CB44-AA49-819C163C41E6}"/>
              </a:ext>
            </a:extLst>
          </p:cNvPr>
          <p:cNvSpPr txBox="1"/>
          <p:nvPr userDrawn="1"/>
        </p:nvSpPr>
        <p:spPr>
          <a:xfrm>
            <a:off x="10167207" y="1670200"/>
            <a:ext cx="1532303" cy="4835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OneCity</a:t>
            </a: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 Health PPS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NYC Dept of Health &amp; Mental Hygiene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 err="1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HealthFirst</a:t>
            </a:r>
            <a:endParaRPr lang="en-US" sz="900" kern="0" dirty="0">
              <a:solidFill>
                <a:srgbClr val="1A2B57"/>
              </a:solidFill>
              <a:latin typeface="Europa-Regular" panose="02000000000000000000" pitchFamily="2" charset="0"/>
              <a:cs typeface="Helvetica"/>
              <a:sym typeface="Helvetica Light"/>
            </a:endParaRP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Northwell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D0DFF-089C-1844-B272-D8D8950747D0}"/>
              </a:ext>
            </a:extLst>
          </p:cNvPr>
          <p:cNvSpPr txBox="1"/>
          <p:nvPr userDrawn="1"/>
        </p:nvSpPr>
        <p:spPr>
          <a:xfrm>
            <a:off x="10970661" y="5273023"/>
            <a:ext cx="841715" cy="1644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none" lIns="33867" tIns="33867" rIns="33867" bIns="33867" numCol="1" spcCol="38100" rtlCol="0" anchor="ctr">
            <a:noAutofit/>
          </a:bodyPr>
          <a:lstStyle/>
          <a:p>
            <a:pPr marL="0" marR="0" lvl="0" indent="0" algn="ctr" defTabSz="2921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22B59A"/>
                </a:solidFill>
                <a:latin typeface="Europa-Bold" panose="02000000000000000000" pitchFamily="2" charset="0"/>
                <a:cs typeface="Helvetica"/>
                <a:sym typeface="Helvetica Light"/>
              </a:rPr>
              <a:t>South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B59A"/>
                </a:solidFill>
                <a:effectLst/>
                <a:uLnTx/>
                <a:uFillTx/>
                <a:latin typeface="Europa-Bold" panose="02000000000000000000" pitchFamily="2" charset="0"/>
                <a:ea typeface="+mn-ea"/>
                <a:cs typeface="Helvetica"/>
                <a:sym typeface="Helvetica Light"/>
              </a:rPr>
              <a:t> Carolina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28F1EB-5A40-FF4F-9FBF-610CAB1C585D}"/>
              </a:ext>
            </a:extLst>
          </p:cNvPr>
          <p:cNvSpPr txBox="1"/>
          <p:nvPr userDrawn="1"/>
        </p:nvSpPr>
        <p:spPr>
          <a:xfrm>
            <a:off x="8728540" y="5432130"/>
            <a:ext cx="1496602" cy="263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spcFirstLastPara="1" vertOverflow="overflow" horzOverflow="overflow" vert="horz" wrap="square" lIns="0" tIns="0" rIns="0" bIns="0" numCol="1" spcCol="38100" rtlCol="0" anchor="t" anchorCtr="0">
            <a:noAutofit/>
          </a:bodyPr>
          <a:lstStyle/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Mercy Hospital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NextLevel Health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Dominican University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Norwegian American Hospital</a:t>
            </a:r>
          </a:p>
          <a:p>
            <a:pPr marL="111919" lvl="0" indent="-111919" defTabSz="292100" hangingPunct="0"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solidFill>
                  <a:srgbClr val="1A2B57"/>
                </a:solidFill>
                <a:latin typeface="Europa-Regular" panose="02000000000000000000" pitchFamily="2" charset="0"/>
                <a:cs typeface="Helvetica"/>
                <a:sym typeface="Helvetica Light"/>
              </a:rPr>
              <a:t>Oak Street Health 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BA1331D-13D4-2A4E-93FB-240DE5D4D532}"/>
              </a:ext>
            </a:extLst>
          </p:cNvPr>
          <p:cNvSpPr/>
          <p:nvPr userDrawn="1"/>
        </p:nvSpPr>
        <p:spPr>
          <a:xfrm>
            <a:off x="9345906" y="3408614"/>
            <a:ext cx="68598" cy="68598"/>
          </a:xfrm>
          <a:prstGeom prst="ellipse">
            <a:avLst/>
          </a:prstGeom>
          <a:solidFill>
            <a:srgbClr val="22B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AAFEC61-66DB-A946-8EED-F1487453C382}"/>
              </a:ext>
            </a:extLst>
          </p:cNvPr>
          <p:cNvSpPr/>
          <p:nvPr userDrawn="1"/>
        </p:nvSpPr>
        <p:spPr>
          <a:xfrm>
            <a:off x="9221978" y="3435231"/>
            <a:ext cx="68598" cy="68598"/>
          </a:xfrm>
          <a:prstGeom prst="ellipse">
            <a:avLst/>
          </a:prstGeom>
          <a:solidFill>
            <a:srgbClr val="036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54BDB08-5887-A94E-A3CC-00DDFF5DC922}"/>
              </a:ext>
            </a:extLst>
          </p:cNvPr>
          <p:cNvSpPr/>
          <p:nvPr userDrawn="1"/>
        </p:nvSpPr>
        <p:spPr>
          <a:xfrm>
            <a:off x="9220908" y="3545842"/>
            <a:ext cx="68598" cy="68598"/>
          </a:xfrm>
          <a:prstGeom prst="ellipse">
            <a:avLst/>
          </a:prstGeom>
          <a:solidFill>
            <a:srgbClr val="DD1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CDD5513-D4F0-5C42-BC3E-053E830DD322}"/>
              </a:ext>
            </a:extLst>
          </p:cNvPr>
          <p:cNvSpPr/>
          <p:nvPr userDrawn="1"/>
        </p:nvSpPr>
        <p:spPr>
          <a:xfrm>
            <a:off x="9096558" y="3696912"/>
            <a:ext cx="68598" cy="68598"/>
          </a:xfrm>
          <a:prstGeom prst="ellipse">
            <a:avLst/>
          </a:prstGeom>
          <a:solidFill>
            <a:srgbClr val="036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19541CE-736F-7642-B35A-CA80376AB6F2}"/>
              </a:ext>
            </a:extLst>
          </p:cNvPr>
          <p:cNvSpPr/>
          <p:nvPr userDrawn="1"/>
        </p:nvSpPr>
        <p:spPr>
          <a:xfrm>
            <a:off x="8986292" y="3949005"/>
            <a:ext cx="68598" cy="68598"/>
          </a:xfrm>
          <a:prstGeom prst="ellipse">
            <a:avLst/>
          </a:prstGeom>
          <a:solidFill>
            <a:srgbClr val="E45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5009CD5-30D4-CF4E-A51B-7AABE6B62C21}"/>
              </a:ext>
            </a:extLst>
          </p:cNvPr>
          <p:cNvSpPr/>
          <p:nvPr userDrawn="1"/>
        </p:nvSpPr>
        <p:spPr>
          <a:xfrm>
            <a:off x="8982608" y="4149166"/>
            <a:ext cx="68598" cy="68598"/>
          </a:xfrm>
          <a:prstGeom prst="ellipse">
            <a:avLst/>
          </a:prstGeom>
          <a:solidFill>
            <a:srgbClr val="22B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ACC3D6D-E8E0-DF47-B9A6-C2F357C2351A}"/>
              </a:ext>
            </a:extLst>
          </p:cNvPr>
          <p:cNvSpPr/>
          <p:nvPr userDrawn="1"/>
        </p:nvSpPr>
        <p:spPr>
          <a:xfrm>
            <a:off x="8526900" y="3449427"/>
            <a:ext cx="68598" cy="68598"/>
          </a:xfrm>
          <a:prstGeom prst="ellipse">
            <a:avLst/>
          </a:prstGeom>
          <a:solidFill>
            <a:srgbClr val="E45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A056736-9E4B-E942-B4C1-5AFA8EC2323E}"/>
              </a:ext>
            </a:extLst>
          </p:cNvPr>
          <p:cNvSpPr/>
          <p:nvPr userDrawn="1"/>
        </p:nvSpPr>
        <p:spPr>
          <a:xfrm>
            <a:off x="7843931" y="3603991"/>
            <a:ext cx="68598" cy="68598"/>
          </a:xfrm>
          <a:prstGeom prst="ellipse">
            <a:avLst/>
          </a:prstGeom>
          <a:solidFill>
            <a:srgbClr val="E45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38A6EFC-4B67-C047-AE4E-010713A768D1}"/>
              </a:ext>
            </a:extLst>
          </p:cNvPr>
          <p:cNvSpPr/>
          <p:nvPr userDrawn="1"/>
        </p:nvSpPr>
        <p:spPr>
          <a:xfrm>
            <a:off x="8320253" y="3551807"/>
            <a:ext cx="68598" cy="68598"/>
          </a:xfrm>
          <a:prstGeom prst="ellipse">
            <a:avLst/>
          </a:prstGeom>
          <a:solidFill>
            <a:srgbClr val="DD1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D6D989C-3B96-3844-9CA7-AC6CB6A06361}"/>
              </a:ext>
            </a:extLst>
          </p:cNvPr>
          <p:cNvSpPr/>
          <p:nvPr userDrawn="1"/>
        </p:nvSpPr>
        <p:spPr>
          <a:xfrm>
            <a:off x="7979967" y="3336560"/>
            <a:ext cx="68598" cy="68598"/>
          </a:xfrm>
          <a:prstGeom prst="ellipse">
            <a:avLst/>
          </a:prstGeom>
          <a:solidFill>
            <a:srgbClr val="22B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BE0244E-3BA3-7D43-948B-AF15A890A556}"/>
              </a:ext>
            </a:extLst>
          </p:cNvPr>
          <p:cNvSpPr/>
          <p:nvPr userDrawn="1"/>
        </p:nvSpPr>
        <p:spPr>
          <a:xfrm>
            <a:off x="6975142" y="4094901"/>
            <a:ext cx="68598" cy="68598"/>
          </a:xfrm>
          <a:prstGeom prst="ellipse">
            <a:avLst/>
          </a:prstGeom>
          <a:solidFill>
            <a:srgbClr val="036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FC0BAC-C2D9-E64E-80B3-54DD86C60ABB}"/>
              </a:ext>
            </a:extLst>
          </p:cNvPr>
          <p:cNvSpPr/>
          <p:nvPr userDrawn="1"/>
        </p:nvSpPr>
        <p:spPr>
          <a:xfrm>
            <a:off x="6206293" y="3988752"/>
            <a:ext cx="68598" cy="68598"/>
          </a:xfrm>
          <a:prstGeom prst="ellipse">
            <a:avLst/>
          </a:prstGeom>
          <a:solidFill>
            <a:srgbClr val="036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A6C55AB-E11D-C043-B1B2-6324DB0C905D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59CD9CF-4E65-4849-B0EA-F4D737850455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6FB39B8-3AA1-224F-B69D-77801ADDE4CD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69" name="pasted-image.pdf">
            <a:extLst>
              <a:ext uri="{FF2B5EF4-FFF2-40B4-BE49-F238E27FC236}">
                <a16:creationId xmlns:a16="http://schemas.microsoft.com/office/drawing/2014/main" id="{5B751D0E-0E70-044C-AA8E-743846ADB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EDC988F5-FF36-E04D-9882-E1548AC51C2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9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twork 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DC73709-2A8C-9640-89CF-DFB4B9170DD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269C58-547E-D84B-94C8-5D56E5BC60C5}"/>
              </a:ext>
            </a:extLst>
          </p:cNvPr>
          <p:cNvSpPr txBox="1"/>
          <p:nvPr userDrawn="1"/>
        </p:nvSpPr>
        <p:spPr>
          <a:xfrm>
            <a:off x="725458" y="407852"/>
            <a:ext cx="5291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aseline="0" dirty="0">
                <a:solidFill>
                  <a:srgbClr val="192A57"/>
                </a:solidFill>
                <a:latin typeface="Europa-Bold" panose="02000000000000000000" pitchFamily="2" charset="77"/>
              </a:rPr>
              <a:t>Network Partners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6AF5D20-4900-F742-A4F6-3189495612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457" y="1912938"/>
            <a:ext cx="9667172" cy="79229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b="0">
                <a:solidFill>
                  <a:srgbClr val="22B59A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marL="0" indent="0">
              <a:buNone/>
            </a:pPr>
            <a:r>
              <a:rPr lang="en-US" sz="2400" dirty="0">
                <a:solidFill>
                  <a:srgbClr val="22B59A"/>
                </a:solidFill>
                <a:latin typeface="Europa-Bold" panose="02000000000000000000" pitchFamily="2" charset="77"/>
              </a:rPr>
              <a:t>((Health systems)) ((Payers)) ((Neighborhood Networks)) ((Community-based organizations))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497A25-59EC-B745-B95E-41DEAB80B6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5457" y="2705427"/>
            <a:ext cx="4824324" cy="2842195"/>
          </a:xfrm>
        </p:spPr>
        <p:txBody>
          <a:bodyPr/>
          <a:lstStyle>
            <a:lvl1pPr>
              <a:defRPr sz="20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2000" b="0" i="0" baseline="0">
                <a:latin typeface="Europa-Regular" panose="02000000000000000000" pitchFamily="2" charset="77"/>
              </a:defRPr>
            </a:lvl2pPr>
            <a:lvl3pPr>
              <a:defRPr sz="2000" b="0" i="0" baseline="0">
                <a:latin typeface="Europa-Regular" panose="02000000000000000000" pitchFamily="2" charset="77"/>
              </a:defRPr>
            </a:lvl3pPr>
            <a:lvl4pPr>
              <a:defRPr sz="2000" b="0" i="0" baseline="0">
                <a:latin typeface="Europa-Regular" panose="02000000000000000000" pitchFamily="2" charset="77"/>
              </a:defRPr>
            </a:lvl4pPr>
            <a:lvl5pPr>
              <a:defRPr sz="2000" b="0" i="0" baseline="0">
                <a:latin typeface="Europa-Regular" panose="02000000000000000000" pitchFamily="2" charset="77"/>
              </a:defRPr>
            </a:lvl5pPr>
          </a:lstStyle>
          <a:p>
            <a:pPr lvl="0"/>
            <a:r>
              <a:rPr lang="en-US" dirty="0"/>
              <a:t>Click to add partner name</a:t>
            </a:r>
          </a:p>
          <a:p>
            <a:pPr lvl="0"/>
            <a:r>
              <a:rPr lang="en-US" dirty="0"/>
              <a:t>Click to add partner name</a:t>
            </a:r>
          </a:p>
          <a:p>
            <a:pPr lvl="0"/>
            <a:r>
              <a:rPr lang="en-US" dirty="0"/>
              <a:t>Click to add partner name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2B419F-51E1-9C49-9310-2A36058CE22D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48825F-5CE9-CA43-8007-4079A388A619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B20360-0AF8-E14E-8AD8-3A1AE79DB3C5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1" name="pasted-image.pdf">
            <a:extLst>
              <a:ext uri="{FF2B5EF4-FFF2-40B4-BE49-F238E27FC236}">
                <a16:creationId xmlns:a16="http://schemas.microsoft.com/office/drawing/2014/main" id="{FAC93A44-AD01-2546-A288-FBE437B068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26E1A17-31C3-3F48-82E8-A75753818C7C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288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wPow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ide_Title_BG.pdf">
            <a:extLst>
              <a:ext uri="{FF2B5EF4-FFF2-40B4-BE49-F238E27FC236}">
                <a16:creationId xmlns:a16="http://schemas.microsoft.com/office/drawing/2014/main" id="{8D23997F-5AE4-444D-B019-9EF8EA83B76D}"/>
              </a:ext>
            </a:extLst>
          </p:cNvPr>
          <p:cNvPicPr/>
          <p:nvPr userDrawn="1"/>
        </p:nvPicPr>
        <p:blipFill rotWithShape="1">
          <a:blip r:embed="rId2"/>
          <a:srcRect t="2" b="7227"/>
          <a:stretch/>
        </p:blipFill>
        <p:spPr>
          <a:xfrm>
            <a:off x="1" y="-2"/>
            <a:ext cx="12192000" cy="638133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772AF47-4D43-D246-A5D1-7F4B773900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4433" y="2372577"/>
            <a:ext cx="10704952" cy="1325563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rgbClr val="F5F4C2"/>
                </a:solidFill>
                <a:latin typeface="Europa-Bold" panose="02000000000000000000" pitchFamily="2" charset="77"/>
              </a:defRPr>
            </a:lvl1pPr>
          </a:lstStyle>
          <a:p>
            <a:r>
              <a:rPr lang="en-US" dirty="0"/>
              <a:t>NowPow Demo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A50E4E4-5123-3F43-B9D0-8A5AECDF4632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D6786-A46D-AF45-B1C6-F7A5D5B2D544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20396A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697F514-0E6C-DF42-88B5-677FAA2DE7DA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15" name="pasted-image.pdf">
              <a:extLst>
                <a:ext uri="{FF2B5EF4-FFF2-40B4-BE49-F238E27FC236}">
                  <a16:creationId xmlns:a16="http://schemas.microsoft.com/office/drawing/2014/main" id="{8B507166-1D51-0342-A432-25D16F1DC3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2A8AD56-D44F-BD4D-9011-9DFC291C8115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00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ew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ide_Title_BG.pdf">
            <a:extLst>
              <a:ext uri="{FF2B5EF4-FFF2-40B4-BE49-F238E27FC236}">
                <a16:creationId xmlns:a16="http://schemas.microsoft.com/office/drawing/2014/main" id="{8D23997F-5AE4-444D-B019-9EF8EA83B76D}"/>
              </a:ext>
            </a:extLst>
          </p:cNvPr>
          <p:cNvPicPr/>
          <p:nvPr userDrawn="1"/>
        </p:nvPicPr>
        <p:blipFill rotWithShape="1">
          <a:blip r:embed="rId2"/>
          <a:srcRect t="2" b="7227"/>
          <a:stretch/>
        </p:blipFill>
        <p:spPr>
          <a:xfrm>
            <a:off x="1" y="-2"/>
            <a:ext cx="12192000" cy="638133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772AF47-4D43-D246-A5D1-7F4B773900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4433" y="2372577"/>
            <a:ext cx="10704952" cy="1325563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rgbClr val="F5F4C2"/>
                </a:solidFill>
                <a:latin typeface="Europa-Bold" panose="02000000000000000000" pitchFamily="2" charset="77"/>
              </a:defRPr>
            </a:lvl1pPr>
          </a:lstStyle>
          <a:p>
            <a:r>
              <a:rPr lang="en-US" dirty="0"/>
              <a:t>New Section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E3E044-6224-F040-A5FE-FBB43DC232E0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42E15D-54D4-7448-BD0A-E318C654176C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20396A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808321-88A0-1647-A47A-68F40BEF7DA4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15" name="pasted-image.pdf">
              <a:extLst>
                <a:ext uri="{FF2B5EF4-FFF2-40B4-BE49-F238E27FC236}">
                  <a16:creationId xmlns:a16="http://schemas.microsoft.com/office/drawing/2014/main" id="{5E92F5E4-DB5C-E649-8D4F-B08C1B9BB7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63294F3-42CE-D346-B494-C970ADE71C77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46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I Framewo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53EA7A-635D-F94C-8136-66EFC80AB112}"/>
              </a:ext>
            </a:extLst>
          </p:cNvPr>
          <p:cNvSpPr txBox="1"/>
          <p:nvPr userDrawn="1"/>
        </p:nvSpPr>
        <p:spPr>
          <a:xfrm>
            <a:off x="726224" y="399556"/>
            <a:ext cx="10752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ROI Framework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858F55E-5358-9A4F-A0B7-19E7F54CB2D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50B9108-5459-6E43-BE8F-BF279F5864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6183" y="2205334"/>
            <a:ext cx="2413000" cy="2311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D5202A-FE0F-D84A-B209-A1A12BF9FEB1}"/>
              </a:ext>
            </a:extLst>
          </p:cNvPr>
          <p:cNvSpPr txBox="1"/>
          <p:nvPr userDrawn="1"/>
        </p:nvSpPr>
        <p:spPr>
          <a:xfrm>
            <a:off x="1736183" y="4480616"/>
            <a:ext cx="241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Satisfaction</a:t>
            </a:r>
          </a:p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Health Outcomes</a:t>
            </a:r>
          </a:p>
          <a:p>
            <a:pPr>
              <a:spcAft>
                <a:spcPts val="600"/>
              </a:spcAft>
            </a:pPr>
            <a:endParaRPr lang="en-US" sz="1800" b="1" dirty="0">
              <a:solidFill>
                <a:srgbClr val="192A57"/>
              </a:solidFill>
              <a:latin typeface="Europa-Bold" panose="02000000000000000000" pitchFamily="2" charset="77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2998FB0-F1F4-6147-B484-4B54B171902A}"/>
              </a:ext>
            </a:extLst>
          </p:cNvPr>
          <p:cNvSpPr txBox="1">
            <a:spLocks/>
          </p:cNvSpPr>
          <p:nvPr userDrawn="1"/>
        </p:nvSpPr>
        <p:spPr>
          <a:xfrm>
            <a:off x="5210476" y="1991894"/>
            <a:ext cx="1771048" cy="437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81" indent="-228581" algn="l" defTabSz="9143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1pPr>
            <a:lvl2pPr marL="68574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2pPr>
            <a:lvl3pPr marL="1142907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3pPr>
            <a:lvl4pPr marL="1600070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4pPr>
            <a:lvl5pPr marL="2057234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5pPr>
            <a:lvl6pPr marL="2514396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59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22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8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22B59A"/>
                </a:solidFill>
                <a:latin typeface="Europa-Bold" panose="02000000000000000000" pitchFamily="2" charset="77"/>
              </a:rPr>
              <a:t>Care Staff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05AE40-2BB6-8845-832D-EF9DA3588E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9500" y="2205334"/>
            <a:ext cx="2413000" cy="2311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FF3475-12DB-9240-9E94-D051EB939F94}"/>
              </a:ext>
            </a:extLst>
          </p:cNvPr>
          <p:cNvSpPr txBox="1"/>
          <p:nvPr userDrawn="1"/>
        </p:nvSpPr>
        <p:spPr>
          <a:xfrm>
            <a:off x="4889500" y="4480616"/>
            <a:ext cx="24130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Productivity</a:t>
            </a:r>
          </a:p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Satisfaction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F2336E8-2F99-0E48-8F63-81ED92410937}"/>
              </a:ext>
            </a:extLst>
          </p:cNvPr>
          <p:cNvSpPr txBox="1">
            <a:spLocks/>
          </p:cNvSpPr>
          <p:nvPr userDrawn="1"/>
        </p:nvSpPr>
        <p:spPr>
          <a:xfrm>
            <a:off x="8236553" y="1991894"/>
            <a:ext cx="1771048" cy="437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81" indent="-228581" algn="l" defTabSz="9143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1pPr>
            <a:lvl2pPr marL="68574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2pPr>
            <a:lvl3pPr marL="1142907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3pPr>
            <a:lvl4pPr marL="1600070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4pPr>
            <a:lvl5pPr marL="2057234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5pPr>
            <a:lvl6pPr marL="2514396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59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22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8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22B59A"/>
                </a:solidFill>
                <a:latin typeface="Europa-Bold" panose="02000000000000000000" pitchFamily="2" charset="77"/>
              </a:rPr>
              <a:t>System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F0D67B-3A44-5445-B570-CCA2F17BFD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5577" y="2205334"/>
            <a:ext cx="2413000" cy="2311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12D73F-CE01-2140-A6D2-7AE69A9312A4}"/>
              </a:ext>
            </a:extLst>
          </p:cNvPr>
          <p:cNvSpPr txBox="1"/>
          <p:nvPr userDrawn="1"/>
        </p:nvSpPr>
        <p:spPr>
          <a:xfrm>
            <a:off x="7915577" y="4480616"/>
            <a:ext cx="241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Optimize Network</a:t>
            </a:r>
          </a:p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Community Benefit</a:t>
            </a:r>
          </a:p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</a:rPr>
              <a:t>Cost of Care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9401061-43A1-F348-B0C6-4162FDFC1B89}"/>
              </a:ext>
            </a:extLst>
          </p:cNvPr>
          <p:cNvCxnSpPr>
            <a:cxnSpLocks/>
          </p:cNvCxnSpPr>
          <p:nvPr userDrawn="1"/>
        </p:nvCxnSpPr>
        <p:spPr>
          <a:xfrm>
            <a:off x="4640153" y="1890853"/>
            <a:ext cx="0" cy="3942056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717FB21-5FD3-0846-BA8E-22A662B492F0}"/>
              </a:ext>
            </a:extLst>
          </p:cNvPr>
          <p:cNvCxnSpPr>
            <a:cxnSpLocks/>
          </p:cNvCxnSpPr>
          <p:nvPr userDrawn="1"/>
        </p:nvCxnSpPr>
        <p:spPr>
          <a:xfrm>
            <a:off x="7574255" y="1890853"/>
            <a:ext cx="0" cy="3942056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19BC3707-0BE3-A94F-B813-9AC5B5E0E286}"/>
              </a:ext>
            </a:extLst>
          </p:cNvPr>
          <p:cNvSpPr txBox="1">
            <a:spLocks/>
          </p:cNvSpPr>
          <p:nvPr userDrawn="1"/>
        </p:nvSpPr>
        <p:spPr>
          <a:xfrm>
            <a:off x="1938944" y="1960879"/>
            <a:ext cx="1771048" cy="437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81" indent="-228581" algn="l" defTabSz="9143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1pPr>
            <a:lvl2pPr marL="68574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2pPr>
            <a:lvl3pPr marL="1142907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3pPr>
            <a:lvl4pPr marL="1600070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4pPr>
            <a:lvl5pPr marL="2057234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20396A"/>
                </a:solidFill>
                <a:latin typeface="Europa-Light" panose="02000000000000000000" pitchFamily="2" charset="77"/>
                <a:ea typeface="+mn-ea"/>
                <a:cs typeface="+mn-cs"/>
              </a:defRPr>
            </a:lvl5pPr>
            <a:lvl6pPr marL="2514396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59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22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8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22B59A"/>
                </a:solidFill>
                <a:latin typeface="Europa-Bold" panose="02000000000000000000" pitchFamily="2" charset="77"/>
              </a:rPr>
              <a:t>Patients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7FF923-A4D9-3748-A3E3-EDEF28E2069F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4D97427-E8DB-874F-93DD-543707F97598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6C1A9A4-832B-2145-A271-2669A27CD235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0B98C36-19E8-D042-A0C4-9AB40AE54898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28" name="pasted-image.pdf">
              <a:extLst>
                <a:ext uri="{FF2B5EF4-FFF2-40B4-BE49-F238E27FC236}">
                  <a16:creationId xmlns:a16="http://schemas.microsoft.com/office/drawing/2014/main" id="{D4A4D4AB-AE24-1F4B-A9CE-E9750D674E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FF2C5AF-1AF9-A742-894A-4AE8AB815176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354388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I Framework Criter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84E5B7-25AB-DB4C-976C-3CE93AA61A1A}"/>
              </a:ext>
            </a:extLst>
          </p:cNvPr>
          <p:cNvSpPr txBox="1"/>
          <p:nvPr userDrawn="1"/>
        </p:nvSpPr>
        <p:spPr>
          <a:xfrm>
            <a:off x="726224" y="399556"/>
            <a:ext cx="10752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ROI Framework Criteria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2DC4BF5-CCD9-2749-8FD2-AFB65A0FE5FB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23A928-5D32-5C49-B169-040519738F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6225" y="1855736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FF16B-8EEB-7F47-BE52-4C283072BE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23646" y="1855736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FA761940-E096-A542-A97D-6F3E7BB976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6225" y="2281605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B32DE8E-2589-8547-8197-12E3C3F8DA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23646" y="2281605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4EBEF860-286C-124E-BF90-417C1ADBA4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225" y="2707474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DD7CC245-FE19-4945-B426-D71E5DB12D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23646" y="2707474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766EF905-A12D-0F49-BCD5-72155B47DCA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224" y="3133343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BAF18440-4F78-324D-9B2B-F28FD4862E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23645" y="3133343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47BCF6D4-7779-F049-9A60-B1E6D96FC3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6224" y="3559212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29159BCE-166F-1241-85B0-801455A2FFD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23645" y="3559212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37DE3C30-8A20-7448-8D0C-D8462A25A74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224" y="3985081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DB53B18-2129-8144-9963-11727CAC2C6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423645" y="3985081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AB591C9A-9CA7-3F44-8E69-B968E75E880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6224" y="4410950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FE71E5AE-8987-0E49-A051-F7A27C20FD8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23645" y="4410950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787F00F2-1DB0-B346-95B5-FC2651A716F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224" y="4836819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3B33C9D3-1914-444E-B79C-7CDEA7700A9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423645" y="4836819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36FC4FD9-80F3-FA43-84FC-87BDC895AE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224" y="5262689"/>
            <a:ext cx="1764727" cy="343293"/>
          </a:xfrm>
        </p:spPr>
        <p:txBody>
          <a:bodyPr>
            <a:noAutofit/>
          </a:bodyPr>
          <a:lstStyle>
            <a:lvl1pPr marL="228581" indent="-228581">
              <a:buFont typeface="Wingdings" pitchFamily="2" charset="2"/>
              <a:buChar char="ü"/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Header Text: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CC81BA7B-0900-234C-8FDB-14A746017EB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23645" y="5262689"/>
            <a:ext cx="8865747" cy="3432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2pPr>
            <a:lvl3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3pPr>
            <a:lvl4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4pPr>
            <a:lvl5pPr>
              <a:defRPr sz="1800" b="0">
                <a:solidFill>
                  <a:srgbClr val="22B59A"/>
                </a:solidFill>
                <a:latin typeface="Europa-Bold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D4A9BDE-1AD5-3349-A055-27EEAF6BF185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6A8F17C-D74F-504A-A024-ED0DB2978700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DC45B0E-5BB2-E243-8B75-3464EEA0C598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734FACA-0D86-4346-B92F-3B5508F007A6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31" name="pasted-image.pdf">
              <a:extLst>
                <a:ext uri="{FF2B5EF4-FFF2-40B4-BE49-F238E27FC236}">
                  <a16:creationId xmlns:a16="http://schemas.microsoft.com/office/drawing/2014/main" id="{0D47F38E-84A1-7643-88D1-4EB0DF2651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1FE44E4-399B-B04D-A57F-0985B7CED859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56954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+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052616A8-F2BE-B042-83BA-5AD11A770E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858" t="36272" r="43236" b="1240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asted-image.pdf">
            <a:extLst>
              <a:ext uri="{FF2B5EF4-FFF2-40B4-BE49-F238E27FC236}">
                <a16:creationId xmlns:a16="http://schemas.microsoft.com/office/drawing/2014/main" id="{38C7ACCB-7B42-754F-9C0D-1EF8FA3625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43" y="5897239"/>
            <a:ext cx="2317709" cy="42231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A1388C-296C-DE40-8878-A1E0DC88B833}"/>
              </a:ext>
            </a:extLst>
          </p:cNvPr>
          <p:cNvSpPr txBox="1"/>
          <p:nvPr userDrawn="1"/>
        </p:nvSpPr>
        <p:spPr>
          <a:xfrm>
            <a:off x="786510" y="1609764"/>
            <a:ext cx="6527799" cy="22142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7733" tIns="67733" rIns="67733" bIns="67733" numCol="1" spcCol="38100" rtlCol="0" anchor="ctr">
            <a:spAutoFit/>
          </a:bodyPr>
          <a:lstStyle/>
          <a:p>
            <a:pPr marL="0" marR="0" indent="0" defTabSz="584200" rtl="0" fontAlgn="auto" latinLnBrk="1" hangingPunct="0">
              <a:lnSpc>
                <a:spcPts val="5400"/>
              </a:lnSpc>
              <a:spcBef>
                <a:spcPts val="0"/>
              </a:spcBef>
              <a:buClrTx/>
              <a:buSzTx/>
              <a:buFontTx/>
              <a:buNone/>
              <a:tabLst/>
            </a:pPr>
            <a:r>
              <a:rPr kumimoji="0" lang="en-US" sz="5000" u="none" strike="noStrike" cap="none" spc="0" normalizeH="0" baseline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Powering </a:t>
            </a:r>
          </a:p>
          <a:p>
            <a:pPr marL="0" marR="0" indent="0" defTabSz="584200" rtl="0" fontAlgn="auto" latinLnBrk="1" hangingPunct="0">
              <a:lnSpc>
                <a:spcPts val="5400"/>
              </a:lnSpc>
              <a:spcBef>
                <a:spcPts val="0"/>
              </a:spcBef>
              <a:buClrTx/>
              <a:buSzTx/>
              <a:buFontTx/>
              <a:buNone/>
              <a:tabLst/>
            </a:pPr>
            <a:r>
              <a:rPr kumimoji="0" lang="en-US" sz="5000" u="none" strike="noStrike" cap="none" spc="0" normalizeH="0" baseline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Communities </a:t>
            </a:r>
          </a:p>
          <a:p>
            <a:pPr marL="0" marR="0" indent="0" defTabSz="584200" rtl="0" fontAlgn="auto" latinLnBrk="1" hangingPunct="0">
              <a:lnSpc>
                <a:spcPts val="5400"/>
              </a:lnSpc>
              <a:spcBef>
                <a:spcPts val="0"/>
              </a:spcBef>
              <a:buClrTx/>
              <a:buSzTx/>
              <a:buFontTx/>
              <a:buNone/>
              <a:tabLst/>
            </a:pPr>
            <a:r>
              <a:rPr kumimoji="0" lang="en-US" sz="5000" u="none" strike="noStrike" cap="none" spc="0" normalizeH="0" baseline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with</a:t>
            </a:r>
            <a:r>
              <a:rPr kumimoji="0" lang="en-US" sz="5000" u="none" strike="noStrike" cap="none" spc="0" normalizeH="0" dirty="0">
                <a:ln>
                  <a:noFill/>
                </a:ln>
                <a:solidFill>
                  <a:srgbClr val="F5F4C2"/>
                </a:solidFill>
                <a:effectLst/>
                <a:uFillTx/>
                <a:latin typeface="Europa-Bold" panose="02000000000000000000" pitchFamily="2" charset="77"/>
                <a:ea typeface="Helvetica Light"/>
                <a:cs typeface="Europa-Regular"/>
                <a:sym typeface="Helvetica Light"/>
              </a:rPr>
              <a:t> Knowledge</a:t>
            </a:r>
            <a:endParaRPr kumimoji="0" lang="en-US" sz="5000" u="none" strike="noStrike" cap="none" spc="0" normalizeH="0" baseline="0" dirty="0">
              <a:ln>
                <a:noFill/>
              </a:ln>
              <a:solidFill>
                <a:srgbClr val="F5F4C2"/>
              </a:solidFill>
              <a:effectLst/>
              <a:uFillTx/>
              <a:latin typeface="Europa-Bold" panose="02000000000000000000" pitchFamily="2" charset="77"/>
              <a:ea typeface="Helvetica Light"/>
              <a:cs typeface="Europa-Regular"/>
              <a:sym typeface="Helvetica Ligh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14832D-74EF-0D48-A046-9006221498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125" y="4157980"/>
            <a:ext cx="4693795" cy="109025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0" baseline="0">
                <a:solidFill>
                  <a:srgbClr val="F5F4C2"/>
                </a:solidFill>
                <a:latin typeface="Europa-Regular" panose="02000000000000000000" pitchFamily="2" charset="77"/>
              </a:defRPr>
            </a:lvl1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additional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775635-F459-9942-BBEE-BCCDE471DBA0}"/>
              </a:ext>
            </a:extLst>
          </p:cNvPr>
          <p:cNvSpPr txBox="1"/>
          <p:nvPr userDrawn="1"/>
        </p:nvSpPr>
        <p:spPr>
          <a:xfrm>
            <a:off x="761893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876682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87754" y="1876874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65A9F6-A3C7-574B-BF20-0A75563A7433}"/>
              </a:ext>
            </a:extLst>
          </p:cNvPr>
          <p:cNvGrpSpPr/>
          <p:nvPr userDrawn="1"/>
        </p:nvGrpSpPr>
        <p:grpSpPr>
          <a:xfrm>
            <a:off x="782454" y="3347082"/>
            <a:ext cx="458013" cy="452967"/>
            <a:chOff x="778670" y="5056238"/>
            <a:chExt cx="458013" cy="4529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8EF254E-70E4-B342-AC5C-69EB1CDDF97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AB1DA6-F65D-F44F-8436-7E41AFC7376D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A886D-DD91-1C46-9ED6-1906F90A2EAC}"/>
              </a:ext>
            </a:extLst>
          </p:cNvPr>
          <p:cNvGrpSpPr/>
          <p:nvPr userDrawn="1"/>
        </p:nvGrpSpPr>
        <p:grpSpPr>
          <a:xfrm>
            <a:off x="782454" y="2611131"/>
            <a:ext cx="458013" cy="452967"/>
            <a:chOff x="778670" y="5056238"/>
            <a:chExt cx="458013" cy="45296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963E06-5675-3242-A788-40AA38B41BA0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7B1838-4B38-AA49-AAD5-204C1B066C2E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2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8415A5-0CCD-2F4D-95E7-5477A8FBCF35}"/>
              </a:ext>
            </a:extLst>
          </p:cNvPr>
          <p:cNvGrpSpPr/>
          <p:nvPr userDrawn="1"/>
        </p:nvGrpSpPr>
        <p:grpSpPr>
          <a:xfrm>
            <a:off x="782454" y="1873877"/>
            <a:ext cx="458013" cy="452967"/>
            <a:chOff x="778670" y="5056238"/>
            <a:chExt cx="458013" cy="452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D73A42-FBFC-5244-960E-DC86CC437B0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8A48EA-631E-7F41-8D08-51DEBAAB57AF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6354E73-C5CE-C64A-8F51-E8FFFF7074E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7754" y="2639400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C1BE78FE-D2BA-5640-9E88-04AFE4E2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7754" y="3390204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FE410F1B-B221-3B4A-B4DE-EFD9CF1E47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Next Steps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C46EDF3-8191-DE47-97CC-9D664F64B472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3048FE8-000B-E243-8A1D-D7A25AFB280B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180BFE2-B157-FE47-A6D5-88CEB04351CE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32" name="pasted-image.pdf">
              <a:extLst>
                <a:ext uri="{FF2B5EF4-FFF2-40B4-BE49-F238E27FC236}">
                  <a16:creationId xmlns:a16="http://schemas.microsoft.com/office/drawing/2014/main" id="{111BABE3-86EC-C841-AC72-C124F02DAD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9FBE4E6-E9F3-8648-A1BF-32E9AF6C5A67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7135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on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87754" y="1876874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F3EA21-1ABD-7A44-889D-5D1080002C8C}"/>
              </a:ext>
            </a:extLst>
          </p:cNvPr>
          <p:cNvGrpSpPr/>
          <p:nvPr userDrawn="1"/>
        </p:nvGrpSpPr>
        <p:grpSpPr>
          <a:xfrm>
            <a:off x="782454" y="4818985"/>
            <a:ext cx="458013" cy="452967"/>
            <a:chOff x="778670" y="5056238"/>
            <a:chExt cx="458013" cy="4529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B62A7A3-8922-4346-AA39-286CEF501FD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A7CFF0-ACC1-D64F-9364-9C8FDCB8A0AA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5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4E8C90-93AF-C34A-A399-CD3CF9751AA5}"/>
              </a:ext>
            </a:extLst>
          </p:cNvPr>
          <p:cNvGrpSpPr/>
          <p:nvPr userDrawn="1"/>
        </p:nvGrpSpPr>
        <p:grpSpPr>
          <a:xfrm>
            <a:off x="782454" y="4083034"/>
            <a:ext cx="458013" cy="452967"/>
            <a:chOff x="778670" y="5056238"/>
            <a:chExt cx="458013" cy="45296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D953582-4ADD-7641-AD87-7888A63760FE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5A5E3C-DB8B-B945-A41D-3C430D67A083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4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65A9F6-A3C7-574B-BF20-0A75563A7433}"/>
              </a:ext>
            </a:extLst>
          </p:cNvPr>
          <p:cNvGrpSpPr/>
          <p:nvPr userDrawn="1"/>
        </p:nvGrpSpPr>
        <p:grpSpPr>
          <a:xfrm>
            <a:off x="782454" y="3347082"/>
            <a:ext cx="458013" cy="452967"/>
            <a:chOff x="778670" y="5056238"/>
            <a:chExt cx="458013" cy="4529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8EF254E-70E4-B342-AC5C-69EB1CDDF97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AB1DA6-F65D-F44F-8436-7E41AFC7376D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A886D-DD91-1C46-9ED6-1906F90A2EAC}"/>
              </a:ext>
            </a:extLst>
          </p:cNvPr>
          <p:cNvGrpSpPr/>
          <p:nvPr userDrawn="1"/>
        </p:nvGrpSpPr>
        <p:grpSpPr>
          <a:xfrm>
            <a:off x="782454" y="2611131"/>
            <a:ext cx="458013" cy="452967"/>
            <a:chOff x="778670" y="5056238"/>
            <a:chExt cx="458013" cy="45296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963E06-5675-3242-A788-40AA38B41BA0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7B1838-4B38-AA49-AAD5-204C1B066C2E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2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8415A5-0CCD-2F4D-95E7-5477A8FBCF35}"/>
              </a:ext>
            </a:extLst>
          </p:cNvPr>
          <p:cNvGrpSpPr/>
          <p:nvPr userDrawn="1"/>
        </p:nvGrpSpPr>
        <p:grpSpPr>
          <a:xfrm>
            <a:off x="782454" y="1873877"/>
            <a:ext cx="458013" cy="452967"/>
            <a:chOff x="778670" y="5056238"/>
            <a:chExt cx="458013" cy="452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D73A42-FBFC-5244-960E-DC86CC437B0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8A48EA-631E-7F41-8D08-51DEBAAB57AF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6354E73-C5CE-C64A-8F51-E8FFFF7074E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7754" y="2639400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C1BE78FE-D2BA-5640-9E88-04AFE4E2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7754" y="3390204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2E599B0-FBB3-DB41-8957-A92F0C0A81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7754" y="4116389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61CED246-6B72-CE46-9E36-523E29901E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7754" y="4830880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FE410F1B-B221-3B4A-B4DE-EFD9CF1E47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Action Plan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AF688DC-D312-2847-A745-8F9DAB6E0576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58A73A0-DE80-9147-855A-E9331D7B95C6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56651B2-E4D9-F74B-AE54-121807F21D03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C44FA5B-CB2E-C242-AE78-9C51C8E20D5B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39" name="pasted-image.pdf">
              <a:extLst>
                <a:ext uri="{FF2B5EF4-FFF2-40B4-BE49-F238E27FC236}">
                  <a16:creationId xmlns:a16="http://schemas.microsoft.com/office/drawing/2014/main" id="{EE7D97D5-BD5A-6842-96BF-F321980441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39181CF-C104-2246-9C56-73C75A7DA45A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63495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Numbered List (1-1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87754" y="1876874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F3EA21-1ABD-7A44-889D-5D1080002C8C}"/>
              </a:ext>
            </a:extLst>
          </p:cNvPr>
          <p:cNvGrpSpPr/>
          <p:nvPr userDrawn="1"/>
        </p:nvGrpSpPr>
        <p:grpSpPr>
          <a:xfrm>
            <a:off x="782454" y="4818985"/>
            <a:ext cx="458013" cy="452967"/>
            <a:chOff x="778670" y="5056238"/>
            <a:chExt cx="458013" cy="4529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B62A7A3-8922-4346-AA39-286CEF501FD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A7CFF0-ACC1-D64F-9364-9C8FDCB8A0AA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5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4E8C90-93AF-C34A-A399-CD3CF9751AA5}"/>
              </a:ext>
            </a:extLst>
          </p:cNvPr>
          <p:cNvGrpSpPr/>
          <p:nvPr userDrawn="1"/>
        </p:nvGrpSpPr>
        <p:grpSpPr>
          <a:xfrm>
            <a:off x="782454" y="4083034"/>
            <a:ext cx="458013" cy="452967"/>
            <a:chOff x="778670" y="5056238"/>
            <a:chExt cx="458013" cy="45296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D953582-4ADD-7641-AD87-7888A63760FE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5A5E3C-DB8B-B945-A41D-3C430D67A083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4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65A9F6-A3C7-574B-BF20-0A75563A7433}"/>
              </a:ext>
            </a:extLst>
          </p:cNvPr>
          <p:cNvGrpSpPr/>
          <p:nvPr userDrawn="1"/>
        </p:nvGrpSpPr>
        <p:grpSpPr>
          <a:xfrm>
            <a:off x="782454" y="3347082"/>
            <a:ext cx="458013" cy="452967"/>
            <a:chOff x="778670" y="5056238"/>
            <a:chExt cx="458013" cy="4529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8EF254E-70E4-B342-AC5C-69EB1CDDF97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AB1DA6-F65D-F44F-8436-7E41AFC7376D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A886D-DD91-1C46-9ED6-1906F90A2EAC}"/>
              </a:ext>
            </a:extLst>
          </p:cNvPr>
          <p:cNvGrpSpPr/>
          <p:nvPr userDrawn="1"/>
        </p:nvGrpSpPr>
        <p:grpSpPr>
          <a:xfrm>
            <a:off x="782454" y="2611131"/>
            <a:ext cx="458013" cy="452967"/>
            <a:chOff x="778670" y="5056238"/>
            <a:chExt cx="458013" cy="45296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963E06-5675-3242-A788-40AA38B41BA0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7B1838-4B38-AA49-AAD5-204C1B066C2E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2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8415A5-0CCD-2F4D-95E7-5477A8FBCF35}"/>
              </a:ext>
            </a:extLst>
          </p:cNvPr>
          <p:cNvGrpSpPr/>
          <p:nvPr userDrawn="1"/>
        </p:nvGrpSpPr>
        <p:grpSpPr>
          <a:xfrm>
            <a:off x="782454" y="1873877"/>
            <a:ext cx="458013" cy="452967"/>
            <a:chOff x="778670" y="5056238"/>
            <a:chExt cx="458013" cy="452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D73A42-FBFC-5244-960E-DC86CC437B0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8A48EA-631E-7F41-8D08-51DEBAAB57AF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6354E73-C5CE-C64A-8F51-E8FFFF7074E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7754" y="2639400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C1BE78FE-D2BA-5640-9E88-04AFE4E2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7754" y="3390204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2E599B0-FBB3-DB41-8957-A92F0C0A81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7754" y="4116389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61CED246-6B72-CE46-9E36-523E29901E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7754" y="4830880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E98E81B7-3CA2-3344-813F-466BD4BD24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70334" y="1876874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B8CFAC8-08A6-D449-920D-DCBEC699EF02}"/>
              </a:ext>
            </a:extLst>
          </p:cNvPr>
          <p:cNvGrpSpPr/>
          <p:nvPr userDrawn="1"/>
        </p:nvGrpSpPr>
        <p:grpSpPr>
          <a:xfrm>
            <a:off x="6165034" y="4818985"/>
            <a:ext cx="458013" cy="452967"/>
            <a:chOff x="778670" y="5056238"/>
            <a:chExt cx="458013" cy="452967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FCBE31A-DA87-804F-B4BE-1A925923636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EC13066-0FCE-4345-9EE0-EA6697DA1C51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10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526BFA6-7141-3145-87B1-566792EE8EA9}"/>
              </a:ext>
            </a:extLst>
          </p:cNvPr>
          <p:cNvGrpSpPr/>
          <p:nvPr userDrawn="1"/>
        </p:nvGrpSpPr>
        <p:grpSpPr>
          <a:xfrm>
            <a:off x="6165034" y="4083034"/>
            <a:ext cx="458013" cy="452967"/>
            <a:chOff x="778670" y="5056238"/>
            <a:chExt cx="458013" cy="452967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E90A96A-FE9C-3B49-9935-1E31125EF2B4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79D05CD-5DB4-2C46-912A-248C67DB7621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9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9F0EF6A-6B0B-4741-B12A-1EE6825F553D}"/>
              </a:ext>
            </a:extLst>
          </p:cNvPr>
          <p:cNvGrpSpPr/>
          <p:nvPr userDrawn="1"/>
        </p:nvGrpSpPr>
        <p:grpSpPr>
          <a:xfrm>
            <a:off x="6165034" y="3347082"/>
            <a:ext cx="458013" cy="452967"/>
            <a:chOff x="778670" y="5056238"/>
            <a:chExt cx="458013" cy="452967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4679773-EE76-DD4F-B27F-74B5C4CFEB4C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3148EBC-6CD4-7A49-AD4F-B0DEF52751D2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8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D3F004F-7563-9E40-835B-744652982626}"/>
              </a:ext>
            </a:extLst>
          </p:cNvPr>
          <p:cNvGrpSpPr/>
          <p:nvPr userDrawn="1"/>
        </p:nvGrpSpPr>
        <p:grpSpPr>
          <a:xfrm>
            <a:off x="6165034" y="2611131"/>
            <a:ext cx="458013" cy="452967"/>
            <a:chOff x="778670" y="5056238"/>
            <a:chExt cx="458013" cy="452967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C2C4F1E-8B92-A84E-87B4-36321F115DB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9EDB898-5182-E54A-91FD-C4AE59E83FD8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7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2A8AB5-232E-E147-B6E3-6B1CDC2E6C55}"/>
              </a:ext>
            </a:extLst>
          </p:cNvPr>
          <p:cNvGrpSpPr/>
          <p:nvPr userDrawn="1"/>
        </p:nvGrpSpPr>
        <p:grpSpPr>
          <a:xfrm>
            <a:off x="6165034" y="1873877"/>
            <a:ext cx="458013" cy="452967"/>
            <a:chOff x="778670" y="5056238"/>
            <a:chExt cx="458013" cy="452967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337BB24A-F0C7-4041-BBF9-0F14C8DB87C7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6F61FEC-32F8-0840-8DE0-6F903934F0BA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6</a:t>
              </a:r>
            </a:p>
          </p:txBody>
        </p:sp>
      </p:grpSp>
      <p:sp>
        <p:nvSpPr>
          <p:cNvPr id="72" name="Text Placeholder 3">
            <a:extLst>
              <a:ext uri="{FF2B5EF4-FFF2-40B4-BE49-F238E27FC236}">
                <a16:creationId xmlns:a16="http://schemas.microsoft.com/office/drawing/2014/main" id="{7E41F7C8-2FE0-F845-BD3D-ACEADC98CD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70334" y="2639400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8D49D3DC-828C-0B4A-9BF2-86558B0783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70334" y="3390204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2DD2A09E-23D9-CE41-B208-783C91A4C1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70334" y="4116389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75" name="Text Placeholder 3">
            <a:extLst>
              <a:ext uri="{FF2B5EF4-FFF2-40B4-BE49-F238E27FC236}">
                <a16:creationId xmlns:a16="http://schemas.microsoft.com/office/drawing/2014/main" id="{3594DC06-EEC2-A448-B47A-92765980030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0334" y="4830880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0C6BD26-2378-EF48-B229-34152C9A9C8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544E40A-0426-9F43-B7A8-06CAC6AD81DC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BA18836-984D-4248-925A-6B518E0C9AB9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93A4F60-4019-9B4F-B9C1-9E3504FE5B67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77" name="pasted-image.pdf">
              <a:extLst>
                <a:ext uri="{FF2B5EF4-FFF2-40B4-BE49-F238E27FC236}">
                  <a16:creationId xmlns:a16="http://schemas.microsoft.com/office/drawing/2014/main" id="{B5F124BB-395D-1D4E-9C66-C9715D1E6F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1C3A1E-D1E2-B14B-BB71-E6E4C5141DEB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03646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Numbered List (1-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87754" y="1876874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4E8C90-93AF-C34A-A399-CD3CF9751AA5}"/>
              </a:ext>
            </a:extLst>
          </p:cNvPr>
          <p:cNvGrpSpPr/>
          <p:nvPr userDrawn="1"/>
        </p:nvGrpSpPr>
        <p:grpSpPr>
          <a:xfrm>
            <a:off x="782454" y="4969736"/>
            <a:ext cx="458013" cy="452967"/>
            <a:chOff x="778670" y="5056238"/>
            <a:chExt cx="458013" cy="45296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D953582-4ADD-7641-AD87-7888A63760FE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5A5E3C-DB8B-B945-A41D-3C430D67A083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4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65A9F6-A3C7-574B-BF20-0A75563A7433}"/>
              </a:ext>
            </a:extLst>
          </p:cNvPr>
          <p:cNvGrpSpPr/>
          <p:nvPr userDrawn="1"/>
        </p:nvGrpSpPr>
        <p:grpSpPr>
          <a:xfrm>
            <a:off x="782454" y="3942833"/>
            <a:ext cx="458013" cy="452967"/>
            <a:chOff x="778670" y="5056238"/>
            <a:chExt cx="458013" cy="4529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8EF254E-70E4-B342-AC5C-69EB1CDDF97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AB1DA6-F65D-F44F-8436-7E41AFC7376D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A886D-DD91-1C46-9ED6-1906F90A2EAC}"/>
              </a:ext>
            </a:extLst>
          </p:cNvPr>
          <p:cNvGrpSpPr/>
          <p:nvPr userDrawn="1"/>
        </p:nvGrpSpPr>
        <p:grpSpPr>
          <a:xfrm>
            <a:off x="782454" y="2902078"/>
            <a:ext cx="458013" cy="452967"/>
            <a:chOff x="778670" y="5056238"/>
            <a:chExt cx="458013" cy="45296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963E06-5675-3242-A788-40AA38B41BA0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7B1838-4B38-AA49-AAD5-204C1B066C2E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2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8415A5-0CCD-2F4D-95E7-5477A8FBCF35}"/>
              </a:ext>
            </a:extLst>
          </p:cNvPr>
          <p:cNvGrpSpPr/>
          <p:nvPr userDrawn="1"/>
        </p:nvGrpSpPr>
        <p:grpSpPr>
          <a:xfrm>
            <a:off x="782454" y="1873877"/>
            <a:ext cx="458013" cy="452967"/>
            <a:chOff x="778670" y="5056238"/>
            <a:chExt cx="458013" cy="452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D73A42-FBFC-5244-960E-DC86CC437B0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8A48EA-631E-7F41-8D08-51DEBAAB57AF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6354E73-C5CE-C64A-8F51-E8FFFF7074E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7754" y="2930347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C1BE78FE-D2BA-5640-9E88-04AFE4E2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7754" y="3985955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2E599B0-FBB3-DB41-8957-A92F0C0A81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7754" y="5003091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E98E81B7-3CA2-3344-813F-466BD4BD24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70334" y="1876874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526BFA6-7141-3145-87B1-566792EE8EA9}"/>
              </a:ext>
            </a:extLst>
          </p:cNvPr>
          <p:cNvGrpSpPr/>
          <p:nvPr userDrawn="1"/>
        </p:nvGrpSpPr>
        <p:grpSpPr>
          <a:xfrm>
            <a:off x="6165034" y="4969736"/>
            <a:ext cx="458013" cy="452967"/>
            <a:chOff x="778670" y="5056238"/>
            <a:chExt cx="458013" cy="452967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E90A96A-FE9C-3B49-9935-1E31125EF2B4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79D05CD-5DB4-2C46-912A-248C67DB7621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8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9F0EF6A-6B0B-4741-B12A-1EE6825F553D}"/>
              </a:ext>
            </a:extLst>
          </p:cNvPr>
          <p:cNvGrpSpPr/>
          <p:nvPr userDrawn="1"/>
        </p:nvGrpSpPr>
        <p:grpSpPr>
          <a:xfrm>
            <a:off x="6165034" y="3942833"/>
            <a:ext cx="458013" cy="452967"/>
            <a:chOff x="778670" y="5056238"/>
            <a:chExt cx="458013" cy="452967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4679773-EE76-DD4F-B27F-74B5C4CFEB4C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3148EBC-6CD4-7A49-AD4F-B0DEF52751D2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7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D3F004F-7563-9E40-835B-744652982626}"/>
              </a:ext>
            </a:extLst>
          </p:cNvPr>
          <p:cNvGrpSpPr/>
          <p:nvPr userDrawn="1"/>
        </p:nvGrpSpPr>
        <p:grpSpPr>
          <a:xfrm>
            <a:off x="6165034" y="2902078"/>
            <a:ext cx="458013" cy="452967"/>
            <a:chOff x="778670" y="5056238"/>
            <a:chExt cx="458013" cy="452967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C2C4F1E-8B92-A84E-87B4-36321F115DB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9EDB898-5182-E54A-91FD-C4AE59E83FD8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6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2A8AB5-232E-E147-B6E3-6B1CDC2E6C55}"/>
              </a:ext>
            </a:extLst>
          </p:cNvPr>
          <p:cNvGrpSpPr/>
          <p:nvPr userDrawn="1"/>
        </p:nvGrpSpPr>
        <p:grpSpPr>
          <a:xfrm>
            <a:off x="6165034" y="1873877"/>
            <a:ext cx="458013" cy="452967"/>
            <a:chOff x="778670" y="5056238"/>
            <a:chExt cx="458013" cy="452967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337BB24A-F0C7-4041-BBF9-0F14C8DB87C7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6F61FEC-32F8-0840-8DE0-6F903934F0BA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5</a:t>
              </a:r>
            </a:p>
          </p:txBody>
        </p:sp>
      </p:grpSp>
      <p:sp>
        <p:nvSpPr>
          <p:cNvPr id="72" name="Text Placeholder 3">
            <a:extLst>
              <a:ext uri="{FF2B5EF4-FFF2-40B4-BE49-F238E27FC236}">
                <a16:creationId xmlns:a16="http://schemas.microsoft.com/office/drawing/2014/main" id="{7E41F7C8-2FE0-F845-BD3D-ACEADC98CD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70334" y="2930347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8D49D3DC-828C-0B4A-9BF2-86558B0783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70334" y="3985955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2DD2A09E-23D9-CE41-B208-783C91A4C1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70334" y="5003091"/>
            <a:ext cx="460824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0C6BD26-2378-EF48-B229-34152C9A9C8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EF48520-0762-3945-9DF0-041102BD30EA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1726A9D-7A48-F84D-95A4-7C5ABEAB61B0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69F22D5-C317-7B43-BE4B-458B812300E7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44" name="pasted-image.pdf">
              <a:extLst>
                <a:ext uri="{FF2B5EF4-FFF2-40B4-BE49-F238E27FC236}">
                  <a16:creationId xmlns:a16="http://schemas.microsoft.com/office/drawing/2014/main" id="{2F3D2570-BF55-D94B-A5AF-52A0267EA2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9DB5C83-A3B9-5C40-97D3-1FE96B2EF126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81387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87753" y="1876874"/>
            <a:ext cx="9971631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F3EA21-1ABD-7A44-889D-5D1080002C8C}"/>
              </a:ext>
            </a:extLst>
          </p:cNvPr>
          <p:cNvGrpSpPr/>
          <p:nvPr userDrawn="1"/>
        </p:nvGrpSpPr>
        <p:grpSpPr>
          <a:xfrm>
            <a:off x="782454" y="4818985"/>
            <a:ext cx="458013" cy="452967"/>
            <a:chOff x="778670" y="5056238"/>
            <a:chExt cx="458013" cy="4529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B62A7A3-8922-4346-AA39-286CEF501FD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A7CFF0-ACC1-D64F-9364-9C8FDCB8A0AA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5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4E8C90-93AF-C34A-A399-CD3CF9751AA5}"/>
              </a:ext>
            </a:extLst>
          </p:cNvPr>
          <p:cNvGrpSpPr/>
          <p:nvPr userDrawn="1"/>
        </p:nvGrpSpPr>
        <p:grpSpPr>
          <a:xfrm>
            <a:off x="782454" y="4083034"/>
            <a:ext cx="458013" cy="452967"/>
            <a:chOff x="778670" y="5056238"/>
            <a:chExt cx="458013" cy="45296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D953582-4ADD-7641-AD87-7888A63760FE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5A5E3C-DB8B-B945-A41D-3C430D67A083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4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65A9F6-A3C7-574B-BF20-0A75563A7433}"/>
              </a:ext>
            </a:extLst>
          </p:cNvPr>
          <p:cNvGrpSpPr/>
          <p:nvPr userDrawn="1"/>
        </p:nvGrpSpPr>
        <p:grpSpPr>
          <a:xfrm>
            <a:off x="782454" y="3347082"/>
            <a:ext cx="458013" cy="452967"/>
            <a:chOff x="778670" y="5056238"/>
            <a:chExt cx="458013" cy="4529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8EF254E-70E4-B342-AC5C-69EB1CDDF97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AB1DA6-F65D-F44F-8436-7E41AFC7376D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A886D-DD91-1C46-9ED6-1906F90A2EAC}"/>
              </a:ext>
            </a:extLst>
          </p:cNvPr>
          <p:cNvGrpSpPr/>
          <p:nvPr userDrawn="1"/>
        </p:nvGrpSpPr>
        <p:grpSpPr>
          <a:xfrm>
            <a:off x="782454" y="2611131"/>
            <a:ext cx="458013" cy="452967"/>
            <a:chOff x="778670" y="5056238"/>
            <a:chExt cx="458013" cy="45296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963E06-5675-3242-A788-40AA38B41BA0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7B1838-4B38-AA49-AAD5-204C1B066C2E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2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8415A5-0CCD-2F4D-95E7-5477A8FBCF35}"/>
              </a:ext>
            </a:extLst>
          </p:cNvPr>
          <p:cNvGrpSpPr/>
          <p:nvPr userDrawn="1"/>
        </p:nvGrpSpPr>
        <p:grpSpPr>
          <a:xfrm>
            <a:off x="782454" y="1873877"/>
            <a:ext cx="458013" cy="452967"/>
            <a:chOff x="778670" y="5056238"/>
            <a:chExt cx="458013" cy="452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D73A42-FBFC-5244-960E-DC86CC437B0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8A48EA-631E-7F41-8D08-51DEBAAB57AF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6354E73-C5CE-C64A-8F51-E8FFFF7074E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7753" y="2639400"/>
            <a:ext cx="9971631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C1BE78FE-D2BA-5640-9E88-04AFE4E2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7753" y="3390204"/>
            <a:ext cx="9971631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2E599B0-FBB3-DB41-8957-A92F0C0A81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7753" y="4116389"/>
            <a:ext cx="9971631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61CED246-6B72-CE46-9E36-523E29901E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7753" y="4830880"/>
            <a:ext cx="9971631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CCADE55-5C3F-4C49-AC65-2D06E3EB1ECC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51B285-1082-8A43-A49E-B76ED0907A1B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3732918-914C-BC4C-81DA-F78E80547C0C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22ECB6C-72B3-0B42-9FB2-3DFE678396C8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39" name="pasted-image.pdf">
              <a:extLst>
                <a:ext uri="{FF2B5EF4-FFF2-40B4-BE49-F238E27FC236}">
                  <a16:creationId xmlns:a16="http://schemas.microsoft.com/office/drawing/2014/main" id="{284C271F-6714-9444-9C8C-C45855155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F47572B-BD68-3945-80D4-0ABB76E7DE09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95473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7" y="3068259"/>
            <a:ext cx="5910849" cy="470012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baseline="0">
                <a:solidFill>
                  <a:srgbClr val="E45F2F"/>
                </a:solidFill>
                <a:latin typeface="Europa-Bold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text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BE6EEDC-5F6C-7A48-9738-506FF4FA057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929" y="3942570"/>
            <a:ext cx="5921757" cy="1742892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paragraph text to this section here.  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A1344E-6752-0248-B365-C251C8B5E3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77038" y="1875465"/>
            <a:ext cx="4683125" cy="3810000"/>
          </a:xfrm>
          <a:noFill/>
        </p:spPr>
        <p:txBody>
          <a:bodyPr anchor="ctr" anchorCtr="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4F5784C-42D1-934B-9F9D-B4BF569D1B8E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287EAD-212A-AA46-87BD-A5E2D774FE10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5CC7DB-7D5E-1344-85FA-EEF4316593BD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2" name="pasted-image.pdf">
            <a:extLst>
              <a:ext uri="{FF2B5EF4-FFF2-40B4-BE49-F238E27FC236}">
                <a16:creationId xmlns:a16="http://schemas.microsoft.com/office/drawing/2014/main" id="{AC47DA5F-1171-4E46-8E2D-4D0C644BA8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2D64B5E-49F7-1D4D-A68B-8FF8C09E6B16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0416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mparison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E505A69-6247-034C-A043-6FACDBFCC4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9" y="1875466"/>
            <a:ext cx="4833390" cy="43743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E45F2F"/>
                </a:solidFill>
                <a:latin typeface="Europa-Bold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Text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160EFFE-EFDC-1544-944F-1399798FEFA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1838" y="2484937"/>
            <a:ext cx="4833937" cy="3058941"/>
          </a:xfrm>
        </p:spPr>
        <p:txBody>
          <a:bodyPr/>
          <a:lstStyle>
            <a:lvl1pPr>
              <a:defRPr sz="20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0DE04327-B7A8-5A41-9EB4-A427F6F26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35989" y="1875464"/>
            <a:ext cx="5123396" cy="3668413"/>
          </a:xfrm>
          <a:noFill/>
        </p:spPr>
        <p:txBody>
          <a:bodyPr anchor="ctr" anchorCtr="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E6F96F-D663-2E42-A376-03EFA7724300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996FC0-5353-6A45-9443-65830318474D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999E42-F1E9-C846-8287-64EAC96F007D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2" name="pasted-image.pdf">
            <a:extLst>
              <a:ext uri="{FF2B5EF4-FFF2-40B4-BE49-F238E27FC236}">
                <a16:creationId xmlns:a16="http://schemas.microsoft.com/office/drawing/2014/main" id="{838F3F86-BDD8-EF44-B11F-05C9A1194D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67FF6AD-F436-A048-879F-1FAEE058816A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101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mparison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E505A69-6247-034C-A043-6FACDBFCC4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9" y="1875466"/>
            <a:ext cx="4833390" cy="43743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E45F2F"/>
                </a:solidFill>
                <a:latin typeface="Europa-Bold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List Header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813B4EB7-78E5-6143-8768-9A04E8FBBF2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25995" y="1875466"/>
            <a:ext cx="4833390" cy="43743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E45F2F"/>
                </a:solidFill>
                <a:latin typeface="Europa-Bold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List Header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E30F427-5F76-8840-B0DA-D361F70D21B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767327"/>
            <a:ext cx="0" cy="4110959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160EFFE-EFDC-1544-944F-1399798FEFA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1838" y="2484937"/>
            <a:ext cx="4833937" cy="3058941"/>
          </a:xfrm>
        </p:spPr>
        <p:txBody>
          <a:bodyPr/>
          <a:lstStyle>
            <a:lvl1pPr>
              <a:defRPr sz="20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8834C11D-2175-9D4E-89EE-38DFF3EE5A4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624006" y="2477686"/>
            <a:ext cx="4833937" cy="3058941"/>
          </a:xfrm>
        </p:spPr>
        <p:txBody>
          <a:bodyPr/>
          <a:lstStyle>
            <a:lvl1pPr>
              <a:defRPr sz="20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611DC7-3EE7-4E48-891B-8043F17F2145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58E634-DBC5-5844-8933-A2F01980A161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8F2B21-A7B8-214F-A562-499A3833EDA5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5" name="pasted-image.pdf">
            <a:extLst>
              <a:ext uri="{FF2B5EF4-FFF2-40B4-BE49-F238E27FC236}">
                <a16:creationId xmlns:a16="http://schemas.microsoft.com/office/drawing/2014/main" id="{1FC7C1FF-9842-F048-80BA-31A2306259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4148D97-3108-634D-8E92-56AF5EFE6D07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5147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 +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BE6EEDC-5F6C-7A48-9738-506FF4FA057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2616" y="5121592"/>
            <a:ext cx="5122618" cy="614468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text here</a:t>
            </a:r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C05E73F7-857F-2148-B3C0-D8AB1AC9C8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1838" y="1875465"/>
            <a:ext cx="5123396" cy="3119152"/>
          </a:xfrm>
          <a:noFill/>
        </p:spPr>
        <p:txBody>
          <a:bodyPr anchor="ctr" anchorCtr="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963CA9E8-4C29-D149-9301-9234818270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35989" y="1875465"/>
            <a:ext cx="5123396" cy="3119152"/>
          </a:xfrm>
          <a:noFill/>
        </p:spPr>
        <p:txBody>
          <a:bodyPr anchor="ctr" anchorCtr="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2F85BDE3-7C02-C344-A32D-16A43C17EFD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35989" y="5121592"/>
            <a:ext cx="5122618" cy="614468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text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99B05CB-7D04-AB4D-93BC-B08BB9A56243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E6FD084-EE8C-274E-A606-D7A364EE92FA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19A9AB-C36B-D345-B8C0-BB883C7CE01C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0A408F-BC2C-CB40-BB38-09D1C4974BD9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24" name="pasted-image.pdf">
              <a:extLst>
                <a:ext uri="{FF2B5EF4-FFF2-40B4-BE49-F238E27FC236}">
                  <a16:creationId xmlns:a16="http://schemas.microsoft.com/office/drawing/2014/main" id="{93EEC36C-486A-B84E-9ECF-399056240E7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89ABA6-8C37-114C-84D8-CD718A318AE1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498879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8AE41C9-F47C-754B-8FEE-D8160FF8CE57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B98CBC33-2972-1C4B-9B51-5FFF123030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Customizable slide: Click to edit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672301-088A-EB4E-A0A0-8F8772858C96}"/>
              </a:ext>
            </a:extLst>
          </p:cNvPr>
          <p:cNvCxnSpPr>
            <a:cxnSpLocks/>
          </p:cNvCxnSpPr>
          <p:nvPr userDrawn="1"/>
        </p:nvCxnSpPr>
        <p:spPr>
          <a:xfrm>
            <a:off x="3214039" y="2274676"/>
            <a:ext cx="0" cy="3664658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E3404201-975C-2E42-A48F-BD54F0636588}"/>
              </a:ext>
            </a:extLst>
          </p:cNvPr>
          <p:cNvSpPr/>
          <p:nvPr userDrawn="1"/>
        </p:nvSpPr>
        <p:spPr>
          <a:xfrm>
            <a:off x="1249231" y="2274676"/>
            <a:ext cx="1187859" cy="118785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C87B5F5-F98F-4843-A1DF-2561B4C3B7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932" y="4349809"/>
            <a:ext cx="2244456" cy="1335652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paragraph text to this section here.  </a:t>
            </a:r>
          </a:p>
        </p:txBody>
      </p:sp>
      <p:sp>
        <p:nvSpPr>
          <p:cNvPr id="45" name="Text Placeholder 5">
            <a:extLst>
              <a:ext uri="{FF2B5EF4-FFF2-40B4-BE49-F238E27FC236}">
                <a16:creationId xmlns:a16="http://schemas.microsoft.com/office/drawing/2014/main" id="{A9D2592B-0EDB-7A40-BE38-305D46A81E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938" y="3755517"/>
            <a:ext cx="2244444" cy="4932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17883E2-39CF-CF42-9679-77625BA0CE2E}"/>
              </a:ext>
            </a:extLst>
          </p:cNvPr>
          <p:cNvSpPr/>
          <p:nvPr userDrawn="1"/>
        </p:nvSpPr>
        <p:spPr>
          <a:xfrm>
            <a:off x="3990989" y="2274676"/>
            <a:ext cx="1187859" cy="118785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32E24F99-47E4-F948-86DD-1EB3306351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62690" y="4349809"/>
            <a:ext cx="2244456" cy="1335652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paragraph text to this section here.  </a:t>
            </a:r>
          </a:p>
        </p:txBody>
      </p:sp>
      <p:sp>
        <p:nvSpPr>
          <p:cNvPr id="48" name="Text Placeholder 5">
            <a:extLst>
              <a:ext uri="{FF2B5EF4-FFF2-40B4-BE49-F238E27FC236}">
                <a16:creationId xmlns:a16="http://schemas.microsoft.com/office/drawing/2014/main" id="{1674165D-CAEF-F648-A4C0-9687B5DC19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62696" y="3755517"/>
            <a:ext cx="2244444" cy="4932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BA27B7F-C886-5F4E-9C4B-AF76E2D60347}"/>
              </a:ext>
            </a:extLst>
          </p:cNvPr>
          <p:cNvCxnSpPr>
            <a:cxnSpLocks/>
          </p:cNvCxnSpPr>
          <p:nvPr userDrawn="1"/>
        </p:nvCxnSpPr>
        <p:spPr>
          <a:xfrm>
            <a:off x="5955815" y="2274676"/>
            <a:ext cx="0" cy="3664658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E7178BD9-521E-CF42-B0D5-40C669A20D1A}"/>
              </a:ext>
            </a:extLst>
          </p:cNvPr>
          <p:cNvSpPr/>
          <p:nvPr userDrawn="1"/>
        </p:nvSpPr>
        <p:spPr>
          <a:xfrm>
            <a:off x="6732765" y="2274676"/>
            <a:ext cx="1187859" cy="118785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3">
            <a:extLst>
              <a:ext uri="{FF2B5EF4-FFF2-40B4-BE49-F238E27FC236}">
                <a16:creationId xmlns:a16="http://schemas.microsoft.com/office/drawing/2014/main" id="{4675ACBB-AB25-4F4E-871C-C02D0B8630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04466" y="4349809"/>
            <a:ext cx="2244456" cy="1335652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paragraph text to this section here.  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44E0DABA-B893-5341-807E-C984AEE0E8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4472" y="3755517"/>
            <a:ext cx="2244444" cy="4932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0B1B498-4060-2742-B322-EB3737030B0E}"/>
              </a:ext>
            </a:extLst>
          </p:cNvPr>
          <p:cNvCxnSpPr>
            <a:cxnSpLocks/>
          </p:cNvCxnSpPr>
          <p:nvPr userDrawn="1"/>
        </p:nvCxnSpPr>
        <p:spPr>
          <a:xfrm>
            <a:off x="8707561" y="2274676"/>
            <a:ext cx="0" cy="3664658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52E4533B-215C-494D-A9E6-BD55B0B5D005}"/>
              </a:ext>
            </a:extLst>
          </p:cNvPr>
          <p:cNvSpPr/>
          <p:nvPr userDrawn="1"/>
        </p:nvSpPr>
        <p:spPr>
          <a:xfrm>
            <a:off x="9484511" y="2274676"/>
            <a:ext cx="1187859" cy="118785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 Placeholder 3">
            <a:extLst>
              <a:ext uri="{FF2B5EF4-FFF2-40B4-BE49-F238E27FC236}">
                <a16:creationId xmlns:a16="http://schemas.microsoft.com/office/drawing/2014/main" id="{73DD2510-99D3-E047-82E3-8FFE786FCE1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956212" y="4349809"/>
            <a:ext cx="2244456" cy="1335652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 paragraph text to this section here.  </a:t>
            </a:r>
          </a:p>
        </p:txBody>
      </p:sp>
      <p:sp>
        <p:nvSpPr>
          <p:cNvPr id="56" name="Text Placeholder 5">
            <a:extLst>
              <a:ext uri="{FF2B5EF4-FFF2-40B4-BE49-F238E27FC236}">
                <a16:creationId xmlns:a16="http://schemas.microsoft.com/office/drawing/2014/main" id="{22844512-EF6F-4646-8C48-ADEE294666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56218" y="3755517"/>
            <a:ext cx="2244444" cy="4932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B584381-A982-7144-8297-2EE08277C03E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A2D8F4-1614-E444-AD23-D5A9B36B441F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31" name="pasted-image.pdf">
            <a:extLst>
              <a:ext uri="{FF2B5EF4-FFF2-40B4-BE49-F238E27FC236}">
                <a16:creationId xmlns:a16="http://schemas.microsoft.com/office/drawing/2014/main" id="{00ED4439-0B09-D44B-A15B-F56590338D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784337E-914F-5548-9298-20BC33D646C2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3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ACE3A-61BA-F94A-8291-D208F3B25F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87754" y="1876874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F3EA21-1ABD-7A44-889D-5D1080002C8C}"/>
              </a:ext>
            </a:extLst>
          </p:cNvPr>
          <p:cNvGrpSpPr/>
          <p:nvPr userDrawn="1"/>
        </p:nvGrpSpPr>
        <p:grpSpPr>
          <a:xfrm>
            <a:off x="782454" y="4818985"/>
            <a:ext cx="458013" cy="452967"/>
            <a:chOff x="778670" y="5056238"/>
            <a:chExt cx="458013" cy="4529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B62A7A3-8922-4346-AA39-286CEF501FD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A7CFF0-ACC1-D64F-9364-9C8FDCB8A0AA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5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4E8C90-93AF-C34A-A399-CD3CF9751AA5}"/>
              </a:ext>
            </a:extLst>
          </p:cNvPr>
          <p:cNvGrpSpPr/>
          <p:nvPr userDrawn="1"/>
        </p:nvGrpSpPr>
        <p:grpSpPr>
          <a:xfrm>
            <a:off x="782454" y="4083034"/>
            <a:ext cx="458013" cy="452967"/>
            <a:chOff x="778670" y="5056238"/>
            <a:chExt cx="458013" cy="45296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D953582-4ADD-7641-AD87-7888A63760FE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5A5E3C-DB8B-B945-A41D-3C430D67A083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4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65A9F6-A3C7-574B-BF20-0A75563A7433}"/>
              </a:ext>
            </a:extLst>
          </p:cNvPr>
          <p:cNvGrpSpPr/>
          <p:nvPr userDrawn="1"/>
        </p:nvGrpSpPr>
        <p:grpSpPr>
          <a:xfrm>
            <a:off x="782454" y="3347082"/>
            <a:ext cx="458013" cy="452967"/>
            <a:chOff x="778670" y="5056238"/>
            <a:chExt cx="458013" cy="4529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8EF254E-70E4-B342-AC5C-69EB1CDDF976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AB1DA6-F65D-F44F-8436-7E41AFC7376D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3A886D-DD91-1C46-9ED6-1906F90A2EAC}"/>
              </a:ext>
            </a:extLst>
          </p:cNvPr>
          <p:cNvGrpSpPr/>
          <p:nvPr userDrawn="1"/>
        </p:nvGrpSpPr>
        <p:grpSpPr>
          <a:xfrm>
            <a:off x="782454" y="2611131"/>
            <a:ext cx="458013" cy="452967"/>
            <a:chOff x="778670" y="5056238"/>
            <a:chExt cx="458013" cy="45296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963E06-5675-3242-A788-40AA38B41BA0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7B1838-4B38-AA49-AAD5-204C1B066C2E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2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8415A5-0CCD-2F4D-95E7-5477A8FBCF35}"/>
              </a:ext>
            </a:extLst>
          </p:cNvPr>
          <p:cNvGrpSpPr/>
          <p:nvPr userDrawn="1"/>
        </p:nvGrpSpPr>
        <p:grpSpPr>
          <a:xfrm>
            <a:off x="782454" y="1873877"/>
            <a:ext cx="458013" cy="452967"/>
            <a:chOff x="778670" y="5056238"/>
            <a:chExt cx="458013" cy="45296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D73A42-FBFC-5244-960E-DC86CC437B0D}"/>
                </a:ext>
              </a:extLst>
            </p:cNvPr>
            <p:cNvSpPr/>
            <p:nvPr/>
          </p:nvSpPr>
          <p:spPr>
            <a:xfrm>
              <a:off x="783716" y="5056238"/>
              <a:ext cx="452967" cy="452967"/>
            </a:xfrm>
            <a:prstGeom prst="ellipse">
              <a:avLst/>
            </a:prstGeom>
            <a:solidFill>
              <a:srgbClr val="E45F2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Europa-Bold" panose="02000000000000000000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8A48EA-631E-7F41-8D08-51DEBAAB57AF}"/>
                </a:ext>
              </a:extLst>
            </p:cNvPr>
            <p:cNvSpPr txBox="1"/>
            <p:nvPr/>
          </p:nvSpPr>
          <p:spPr>
            <a:xfrm>
              <a:off x="778670" y="5084507"/>
              <a:ext cx="4529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AFAEE"/>
                  </a:solidFill>
                  <a:latin typeface="Europa-Regular"/>
                  <a:cs typeface="Europa-Regular"/>
                </a:rPr>
                <a:t>1</a:t>
              </a:r>
            </a:p>
          </p:txBody>
        </p:sp>
      </p:grp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6354E73-C5CE-C64A-8F51-E8FFFF7074E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7754" y="2639400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C1BE78FE-D2BA-5640-9E88-04AFE4E2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7754" y="3390204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42E599B0-FBB3-DB41-8957-A92F0C0A81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7754" y="4116389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61CED246-6B72-CE46-9E36-523E29901E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7754" y="4830880"/>
            <a:ext cx="9990826" cy="487460"/>
          </a:xfrm>
        </p:spPr>
        <p:txBody>
          <a:bodyPr>
            <a:normAutofit/>
          </a:bodyPr>
          <a:lstStyle>
            <a:lvl1pPr marL="0" marR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</a:lstStyle>
          <a:p>
            <a:pPr marL="0" marR="0" lvl="0" indent="0" algn="l" defTabSz="9143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1ED79D-2469-324A-BB03-83104B9B2174}"/>
              </a:ext>
            </a:extLst>
          </p:cNvPr>
          <p:cNvSpPr txBox="1"/>
          <p:nvPr userDrawn="1"/>
        </p:nvSpPr>
        <p:spPr>
          <a:xfrm>
            <a:off x="738070" y="376322"/>
            <a:ext cx="5291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aseline="0" dirty="0">
                <a:solidFill>
                  <a:srgbClr val="192A57"/>
                </a:solidFill>
                <a:latin typeface="Europa-Bold" panose="02000000000000000000" pitchFamily="2" charset="77"/>
              </a:rPr>
              <a:t>Agenda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DA02F1-9CDC-6849-B9C4-BFA70BC5235D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9053D6-C58B-E04B-B640-76DF9E1A0F78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10" name="pasted-image.pdf">
            <a:extLst>
              <a:ext uri="{FF2B5EF4-FFF2-40B4-BE49-F238E27FC236}">
                <a16:creationId xmlns:a16="http://schemas.microsoft.com/office/drawing/2014/main" id="{F34C9B75-0FF9-2B43-81C4-F112CE8CE0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90E1EEE-EA23-5543-94F5-3A2FED11302C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1501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5211AAA-074B-4048-ADBE-8A450B2B9E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6224" y="1882202"/>
            <a:ext cx="10752989" cy="4043690"/>
          </a:xfrm>
        </p:spPr>
        <p:txBody>
          <a:bodyPr>
            <a:normAutofit/>
          </a:bodyPr>
          <a:lstStyle>
            <a:lvl1pPr marL="457200" indent="-457200">
              <a:buFont typeface="+mj-lt"/>
              <a:buAutoNum type="arabicPeriod"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 marL="914364" indent="-457200">
              <a:buFont typeface="+mj-lt"/>
              <a:buAutoNum type="arabicPeriod"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2pPr>
            <a:lvl3pPr marL="1371526" indent="-457200">
              <a:buFont typeface="+mj-lt"/>
              <a:buAutoNum type="arabicPeriod"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3pPr>
            <a:lvl4pPr marL="1828689" indent="-457200">
              <a:buFont typeface="+mj-lt"/>
              <a:buAutoNum type="arabicPeriod"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4pPr>
            <a:lvl5pPr marL="2285853" indent="-457200">
              <a:buFont typeface="+mj-lt"/>
              <a:buAutoNum type="arabicPeriod"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Click to add text</a:t>
            </a:r>
          </a:p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07C382-9028-EA41-A0B7-DEE2F7CE25D7}"/>
              </a:ext>
            </a:extLst>
          </p:cNvPr>
          <p:cNvSpPr txBox="1"/>
          <p:nvPr userDrawn="1"/>
        </p:nvSpPr>
        <p:spPr>
          <a:xfrm>
            <a:off x="738070" y="376322"/>
            <a:ext cx="5291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aseline="0" dirty="0">
                <a:solidFill>
                  <a:srgbClr val="192A57"/>
                </a:solidFill>
                <a:latin typeface="Europa-Bold" panose="02000000000000000000" pitchFamily="2" charset="77"/>
              </a:rPr>
              <a:t>Appendix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7683F37-9D7B-7146-99CC-B29A705E051B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F204B1-E077-5644-ABE7-0A3144C3D856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D001374-213B-E141-A5AF-776554F35A76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DB0AC2D-E988-B149-AC06-9DEBCDC050D5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17" name="pasted-image.pdf">
              <a:extLst>
                <a:ext uri="{FF2B5EF4-FFF2-40B4-BE49-F238E27FC236}">
                  <a16:creationId xmlns:a16="http://schemas.microsoft.com/office/drawing/2014/main" id="{E4A52071-B3A9-5F45-B806-E084A9F262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8218507-DC12-914A-85D6-2307D6F07C91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1573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D5AB15-01F6-1449-8D51-D86C951C3A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46279"/>
            <a:ext cx="10715860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F35F95A-78A7-9F4D-B70D-CCAC78206C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6224" y="1882202"/>
            <a:ext cx="10752989" cy="4043690"/>
          </a:xfrm>
        </p:spPr>
        <p:txBody>
          <a:bodyPr>
            <a:norm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FontTx/>
              <a:buNone/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 marL="457164" indent="0">
              <a:buFontTx/>
              <a:buNone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2pPr>
            <a:lvl3pPr marL="914326" indent="0">
              <a:buFontTx/>
              <a:buNone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3pPr>
            <a:lvl4pPr marL="1371489" indent="0">
              <a:buFontTx/>
              <a:buNone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4pPr>
            <a:lvl5pPr marL="1828653" indent="0">
              <a:buFontTx/>
              <a:buNone/>
              <a:defRPr sz="2400" b="0" i="0" baseline="0">
                <a:solidFill>
                  <a:srgbClr val="20396A"/>
                </a:solidFill>
                <a:latin typeface="Europa-Regular" panose="02000000000000000000" pitchFamily="2" charset="77"/>
              </a:defRPr>
            </a:lvl5pPr>
          </a:lstStyle>
          <a:p>
            <a:pPr lvl="0"/>
            <a:r>
              <a:rPr lang="en-US" dirty="0"/>
              <a:t>Click to add text that is not in a bullet point format. Use this slide for paragraph text.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416AE6-F66D-5541-B4CF-4356A02271C6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CAF8A-004C-2C4D-87A2-70454CC1603B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6B1599-38D5-934A-973F-214175385896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16" name="pasted-image.pdf">
            <a:extLst>
              <a:ext uri="{FF2B5EF4-FFF2-40B4-BE49-F238E27FC236}">
                <a16:creationId xmlns:a16="http://schemas.microsoft.com/office/drawing/2014/main" id="{8517E885-6727-F14A-85CA-4BBD65A4D9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C825248-FC6E-D848-AFE5-A47E5326C77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352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 baseline="0">
                <a:solidFill>
                  <a:srgbClr val="192A5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baseline="0">
                <a:solidFill>
                  <a:srgbClr val="192A57"/>
                </a:solidFill>
              </a:defRPr>
            </a:lvl1pPr>
            <a:lvl2pPr marL="457163" indent="0" algn="ctr">
              <a:buNone/>
              <a:defRPr sz="2000"/>
            </a:lvl2pPr>
            <a:lvl3pPr marL="914326" indent="0" algn="ctr">
              <a:buNone/>
              <a:defRPr sz="1800"/>
            </a:lvl3pPr>
            <a:lvl4pPr marL="1371489" indent="0" algn="ctr">
              <a:buNone/>
              <a:defRPr sz="1600"/>
            </a:lvl4pPr>
            <a:lvl5pPr marL="1828652" indent="0" algn="ctr">
              <a:buNone/>
              <a:defRPr sz="1600"/>
            </a:lvl5pPr>
            <a:lvl6pPr marL="2285815" indent="0" algn="ctr">
              <a:buNone/>
              <a:defRPr sz="1600"/>
            </a:lvl6pPr>
            <a:lvl7pPr marL="2742978" indent="0" algn="ctr">
              <a:buNone/>
              <a:defRPr sz="1600"/>
            </a:lvl7pPr>
            <a:lvl8pPr marL="3200141" indent="0" algn="ctr">
              <a:buNone/>
              <a:defRPr sz="1600"/>
            </a:lvl8pPr>
            <a:lvl9pPr marL="3657304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10B930-B634-C442-A420-6385694B1210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53B08D-0AC5-2C47-999C-19FEC64F55BC}"/>
              </a:ext>
            </a:extLst>
          </p:cNvPr>
          <p:cNvGrpSpPr/>
          <p:nvPr userDrawn="1"/>
        </p:nvGrpSpPr>
        <p:grpSpPr>
          <a:xfrm>
            <a:off x="0" y="6373758"/>
            <a:ext cx="12192000" cy="493294"/>
            <a:chOff x="0" y="6373758"/>
            <a:chExt cx="12192000" cy="49329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16F09F9-22CE-5C4B-930D-E34A65516A42}"/>
                </a:ext>
              </a:extLst>
            </p:cNvPr>
            <p:cNvSpPr/>
            <p:nvPr userDrawn="1"/>
          </p:nvSpPr>
          <p:spPr>
            <a:xfrm>
              <a:off x="0" y="6373758"/>
              <a:ext cx="12192000" cy="493294"/>
            </a:xfrm>
            <a:prstGeom prst="rect">
              <a:avLst/>
            </a:prstGeom>
            <a:solidFill>
              <a:srgbClr val="192A5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i="0" dirty="0">
                <a:solidFill>
                  <a:srgbClr val="DD1063"/>
                </a:solidFill>
                <a:latin typeface="Europa-Bold" panose="02000000000000000000" pitchFamily="2" charset="7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B07325-4A30-CC40-A686-39FD7E6216BB}"/>
                </a:ext>
              </a:extLst>
            </p:cNvPr>
            <p:cNvSpPr txBox="1"/>
            <p:nvPr userDrawn="1"/>
          </p:nvSpPr>
          <p:spPr>
            <a:xfrm>
              <a:off x="1083364" y="6538090"/>
              <a:ext cx="90692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241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NOT FOR REDISTRIBUTION   |   ©2020 NOWPOW. All rights reserved. </a:t>
              </a:r>
            </a:p>
          </p:txBody>
        </p:sp>
        <p:pic>
          <p:nvPicPr>
            <p:cNvPr id="12" name="pasted-image.pdf">
              <a:extLst>
                <a:ext uri="{FF2B5EF4-FFF2-40B4-BE49-F238E27FC236}">
                  <a16:creationId xmlns:a16="http://schemas.microsoft.com/office/drawing/2014/main" id="{AAB343B7-4616-7346-9C18-B076B6CAA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50497" y="6532751"/>
              <a:ext cx="1008888" cy="18288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93E62E-AFE5-704A-B4F9-A2A1102E6829}"/>
                </a:ext>
              </a:extLst>
            </p:cNvPr>
            <p:cNvSpPr/>
            <p:nvPr userDrawn="1"/>
          </p:nvSpPr>
          <p:spPr>
            <a:xfrm>
              <a:off x="751497" y="6537965"/>
              <a:ext cx="29206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fld id="{E83EA308-50E5-3F4E-90F6-C3BC005FC617}" type="slidenum">
                <a:rPr lang="en-US" sz="1000" smtClean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pPr/>
                <a:t>‹#›</a:t>
              </a:fld>
              <a:r>
                <a:rPr lang="en-US" sz="900" dirty="0">
                  <a:solidFill>
                    <a:srgbClr val="F4F3DB"/>
                  </a:solidFill>
                  <a:latin typeface="Europa-Bold" panose="02000000000000000000" pitchFamily="2" charset="77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995301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55C46FF-A874-DC44-92F4-F0733C044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858" t="36272" r="43236" b="1240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asted-image.pdf">
            <a:extLst>
              <a:ext uri="{FF2B5EF4-FFF2-40B4-BE49-F238E27FC236}">
                <a16:creationId xmlns:a16="http://schemas.microsoft.com/office/drawing/2014/main" id="{30369BE7-7A3C-4048-BD6A-E5F2EC266BD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43" y="5897239"/>
            <a:ext cx="2317709" cy="422315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F0104B-A5F8-F845-9BA0-17C5DA58B79D}"/>
              </a:ext>
            </a:extLst>
          </p:cNvPr>
          <p:cNvSpPr txBox="1"/>
          <p:nvPr userDrawn="1"/>
        </p:nvSpPr>
        <p:spPr>
          <a:xfrm>
            <a:off x="761893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EC53F03-940B-C64F-BE6C-890CC114E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4433" y="2903519"/>
            <a:ext cx="10704952" cy="1325563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rgbClr val="F5F4C2"/>
                </a:solidFill>
                <a:latin typeface="Europa-Bold" panose="02000000000000000000" pitchFamily="2" charset="77"/>
              </a:defRPr>
            </a:lvl1pPr>
          </a:lstStyle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28830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89140-2816-314F-A074-112C95A5C659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5211AAA-074B-4048-ADBE-8A450B2B9E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6224" y="1882202"/>
            <a:ext cx="10752989" cy="4043690"/>
          </a:xfrm>
        </p:spPr>
        <p:txBody>
          <a:bodyPr>
            <a:normAutofit/>
          </a:bodyPr>
          <a:lstStyle>
            <a:lvl1pPr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1pPr>
            <a:lvl2pPr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2pPr>
            <a:lvl3pPr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3pPr>
            <a:lvl4pPr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4pPr>
            <a:lvl5pPr>
              <a:defRPr sz="2400" b="0" i="0" baseline="0">
                <a:solidFill>
                  <a:srgbClr val="192A57"/>
                </a:solidFill>
                <a:latin typeface="Europa-Regular" panose="0200000000000000000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C5F19607-9A74-3E41-ACE1-361499F21E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3525" y="439352"/>
            <a:ext cx="10752989" cy="10367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400" b="0" i="0" baseline="0">
                <a:solidFill>
                  <a:srgbClr val="192A57"/>
                </a:solidFill>
              </a:defRPr>
            </a:lvl1pPr>
            <a:lvl2pPr marL="457164" indent="0">
              <a:buFontTx/>
              <a:buNone/>
              <a:defRPr/>
            </a:lvl2pPr>
            <a:lvl3pPr marL="914326" indent="0">
              <a:buFontTx/>
              <a:buNone/>
              <a:defRPr/>
            </a:lvl3pPr>
            <a:lvl4pPr marL="1371489" indent="0">
              <a:buFontTx/>
              <a:buNone/>
              <a:defRPr/>
            </a:lvl4pPr>
            <a:lvl5pPr marL="1828653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39696A-17E7-0849-8244-79402546844C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CF970F-C712-2843-97A6-EB7E3FD9DE1B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0" name="pasted-image.pdf">
            <a:extLst>
              <a:ext uri="{FF2B5EF4-FFF2-40B4-BE49-F238E27FC236}">
                <a16:creationId xmlns:a16="http://schemas.microsoft.com/office/drawing/2014/main" id="{B9420625-0D2A-964D-828E-0549598EF4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DB454C0-08D0-FA4B-A04C-1ACD0CE17072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400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A65FB30-298D-B742-A328-7A1A2DF5364E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D2C7B-B93F-354E-816F-30BB59F95470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14" name="pasted-image.pdf">
            <a:extLst>
              <a:ext uri="{FF2B5EF4-FFF2-40B4-BE49-F238E27FC236}">
                <a16:creationId xmlns:a16="http://schemas.microsoft.com/office/drawing/2014/main" id="{E3A34506-575B-074D-AC5C-DA956FCF81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41C5A48-5AA4-104E-BDE6-88E32ED64EF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1054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73EE094-FC67-2840-8328-0A92274C460F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8CF765-EF55-7948-8734-C344A4BA89A2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192A57"/>
                </a:solidFill>
                <a:latin typeface="Europa-Regular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©2020 NOWPOW. </a:t>
            </a:r>
          </a:p>
        </p:txBody>
      </p:sp>
      <p:pic>
        <p:nvPicPr>
          <p:cNvPr id="14" name="pasted-image.pdf">
            <a:extLst>
              <a:ext uri="{FF2B5EF4-FFF2-40B4-BE49-F238E27FC236}">
                <a16:creationId xmlns:a16="http://schemas.microsoft.com/office/drawing/2014/main" id="{EBB12CA2-775C-254B-906E-91723E2CC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42700" y="6383038"/>
            <a:ext cx="1397803" cy="2533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097005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2EBE614-5F50-E74E-B374-85F398E967B3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What we do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0D1969-D1CE-DE4F-A9C0-0A6420B3354B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91BBCF0-A1FA-8446-9F52-014E03E84564}"/>
              </a:ext>
            </a:extLst>
          </p:cNvPr>
          <p:cNvSpPr txBox="1"/>
          <p:nvPr userDrawn="1"/>
        </p:nvSpPr>
        <p:spPr>
          <a:xfrm>
            <a:off x="779227" y="2689770"/>
            <a:ext cx="649987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Whole Person Care, </a:t>
            </a:r>
          </a:p>
          <a:p>
            <a:r>
              <a:rPr lang="en-US" sz="32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Whole Communities</a:t>
            </a:r>
          </a:p>
          <a:p>
            <a:endParaRPr lang="en-US" sz="2400" dirty="0">
              <a:solidFill>
                <a:srgbClr val="192A57"/>
              </a:solidFill>
              <a:latin typeface="Europa-Regular"/>
              <a:cs typeface="Europa-Regular"/>
            </a:endParaRPr>
          </a:p>
          <a:p>
            <a:pPr lvl="0"/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NowPow makes it easy to connect people to the right community resources so everyone can stay well, meet basic needs, manage with illness and care for others. </a:t>
            </a:r>
          </a:p>
          <a:p>
            <a:pPr lvl="0"/>
            <a:endParaRPr lang="en-US" sz="2000" dirty="0">
              <a:solidFill>
                <a:srgbClr val="192A57"/>
              </a:solidFill>
              <a:latin typeface="Europa-Regular" panose="02000000000000000000" pitchFamily="2" charset="77"/>
              <a:cs typeface="Europa-Regular"/>
            </a:endParaRPr>
          </a:p>
          <a:p>
            <a:endParaRPr lang="en-US" sz="2000" b="1" dirty="0">
              <a:solidFill>
                <a:srgbClr val="192A57"/>
              </a:solidFill>
              <a:latin typeface="Europa-Bold" panose="02000000000000000000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1A2DFB0-FC6F-9841-BC90-54A880C1B653}"/>
              </a:ext>
            </a:extLst>
          </p:cNvPr>
          <p:cNvSpPr/>
          <p:nvPr userDrawn="1"/>
        </p:nvSpPr>
        <p:spPr>
          <a:xfrm>
            <a:off x="8005213" y="2066278"/>
            <a:ext cx="3172968" cy="317296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pic>
        <p:nvPicPr>
          <p:cNvPr id="10" name="Graphic 11">
            <a:extLst>
              <a:ext uri="{FF2B5EF4-FFF2-40B4-BE49-F238E27FC236}">
                <a16:creationId xmlns:a16="http://schemas.microsoft.com/office/drawing/2014/main" id="{06919A16-D316-634E-8BEF-8643EFF5C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9844" y="2414404"/>
            <a:ext cx="3178337" cy="247671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4A86C46-13E8-204E-AC63-FA5273B98740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E9497F-91FA-EB4B-92B2-50EC14A3D369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2" name="pasted-image.pdf">
            <a:extLst>
              <a:ext uri="{FF2B5EF4-FFF2-40B4-BE49-F238E27FC236}">
                <a16:creationId xmlns:a16="http://schemas.microsoft.com/office/drawing/2014/main" id="{965ADDD9-1EBD-374F-8A9A-BE134C20422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9806CCC-363C-4F4C-9404-4FF3ABA82446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82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It's Be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45301C7-9DCF-4341-8CF3-1D5179025D22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Why it’s better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42E5BF-1548-FA49-8097-47668DCDF960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3D7895D0-D538-6F4C-87B3-A81FDE1E92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524" y="2247879"/>
            <a:ext cx="1371600" cy="1371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37E960-72DB-A641-A04B-CBFF7F06E1AD}"/>
              </a:ext>
            </a:extLst>
          </p:cNvPr>
          <p:cNvSpPr txBox="1"/>
          <p:nvPr userDrawn="1"/>
        </p:nvSpPr>
        <p:spPr>
          <a:xfrm>
            <a:off x="2180437" y="4027384"/>
            <a:ext cx="379925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Personalized Community Referrals</a:t>
            </a:r>
          </a:p>
          <a:p>
            <a:pPr lvl="0"/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Our referrals utilize unparalleled matching logic and validation and are proven to work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9F27A8-9DE7-3B41-B091-14A8AC8BA08C}"/>
              </a:ext>
            </a:extLst>
          </p:cNvPr>
          <p:cNvSpPr txBox="1"/>
          <p:nvPr userDrawn="1"/>
        </p:nvSpPr>
        <p:spPr>
          <a:xfrm>
            <a:off x="7811962" y="2233036"/>
            <a:ext cx="3636514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Seamless Integrations</a:t>
            </a:r>
          </a:p>
          <a:p>
            <a:pPr lvl="0">
              <a:buClr>
                <a:srgbClr val="22B59A"/>
              </a:buClr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We securely integrate with many other types of systems to reduce decision fatigue</a:t>
            </a:r>
          </a:p>
          <a:p>
            <a:pPr>
              <a:buClr>
                <a:srgbClr val="22B59A"/>
              </a:buClr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 </a:t>
            </a:r>
          </a:p>
          <a:p>
            <a:endParaRPr lang="en-US" sz="18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1F5AD2-426A-A94A-98E2-C706B3EC09B1}"/>
              </a:ext>
            </a:extLst>
          </p:cNvPr>
          <p:cNvSpPr txBox="1"/>
          <p:nvPr userDrawn="1"/>
        </p:nvSpPr>
        <p:spPr>
          <a:xfrm>
            <a:off x="7811962" y="4027384"/>
            <a:ext cx="343756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Powerful Data Analytics</a:t>
            </a:r>
          </a:p>
          <a:p>
            <a:pPr lvl="0">
              <a:buClr>
                <a:srgbClr val="22B59A"/>
              </a:buClr>
            </a:pP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Our actionable insights drive value at the individual, community and network levels  </a:t>
            </a:r>
          </a:p>
          <a:p>
            <a:endParaRPr lang="en-US" sz="18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0FF484-4357-3F4D-A722-DA0E133D19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12714" y="2131836"/>
            <a:ext cx="1371600" cy="13279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80870B-6B43-9744-AF6E-C946A3D7B6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12714" y="3893056"/>
            <a:ext cx="1371600" cy="13559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B6C65F0-65B8-AC45-ADAE-9FA106887DF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3524" y="3933252"/>
            <a:ext cx="1371600" cy="14167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2CD924B-89B6-C54F-87D6-25CAD45F9B8C}"/>
              </a:ext>
            </a:extLst>
          </p:cNvPr>
          <p:cNvSpPr txBox="1"/>
          <p:nvPr userDrawn="1"/>
        </p:nvSpPr>
        <p:spPr>
          <a:xfrm>
            <a:off x="2180437" y="2233036"/>
            <a:ext cx="404756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Grounded in Science</a:t>
            </a:r>
          </a:p>
          <a:p>
            <a:pPr lvl="0">
              <a:buClr>
                <a:srgbClr val="22B59A"/>
              </a:buClr>
            </a:pPr>
            <a:r>
              <a:rPr lang="en-US" sz="1800" dirty="0" err="1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NowPow’s</a:t>
            </a:r>
            <a:r>
              <a:rPr lang="en-US" sz="18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 founder is a practicing physician and scientist at the University of Chicago</a:t>
            </a:r>
            <a:endParaRPr lang="en-US" sz="1800" dirty="0">
              <a:solidFill>
                <a:srgbClr val="192A57"/>
              </a:solidFill>
              <a:latin typeface="Europa-Bold" panose="02000000000000000000" pitchFamily="2" charset="77"/>
              <a:cs typeface="Europa-Regular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4E3A7E-3637-E44F-BF9E-94C68A95F1AA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91A4CA-FFAE-F046-A423-A5B797286908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7" name="pasted-image.pdf">
            <a:extLst>
              <a:ext uri="{FF2B5EF4-FFF2-40B4-BE49-F238E27FC236}">
                <a16:creationId xmlns:a16="http://schemas.microsoft.com/office/drawing/2014/main" id="{E6BFA53B-510B-6D4D-95AD-ACBDA442F1E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1F59933-AFE3-5F45-969D-353DC9D5E531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3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it's better (Scienc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C41EA62-7781-8041-BBE7-7C779255DD20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Why it’s better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CC0FE1-3118-124B-ABD1-92A70C1FC7ED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Graphic 11">
            <a:extLst>
              <a:ext uri="{FF2B5EF4-FFF2-40B4-BE49-F238E27FC236}">
                <a16:creationId xmlns:a16="http://schemas.microsoft.com/office/drawing/2014/main" id="{ACB5A5EC-FBF2-4F49-BD7C-EA8C79935F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8921" y="2065186"/>
            <a:ext cx="3170912" cy="31709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87C1FF-8235-174D-AB17-9ABA54D21F3A}"/>
              </a:ext>
            </a:extLst>
          </p:cNvPr>
          <p:cNvSpPr txBox="1"/>
          <p:nvPr userDrawn="1"/>
        </p:nvSpPr>
        <p:spPr>
          <a:xfrm>
            <a:off x="779227" y="2689770"/>
            <a:ext cx="658706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Grounded in Science</a:t>
            </a:r>
          </a:p>
          <a:p>
            <a:endParaRPr lang="en-US" sz="2400" dirty="0">
              <a:solidFill>
                <a:srgbClr val="192A57"/>
              </a:solidFill>
              <a:latin typeface="Europa-Regular"/>
              <a:cs typeface="Europa-Regular"/>
            </a:endParaRPr>
          </a:p>
          <a:p>
            <a:pPr lvl="0"/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Product concept, taxonomy, and algorithms uniquely informed by founder’s scientific research funded by the Centers for Medicare &amp; Medicaid, AHRQ and NIH and her role as a physician</a:t>
            </a:r>
          </a:p>
          <a:p>
            <a:endParaRPr lang="en-US" sz="2000" b="1" dirty="0">
              <a:solidFill>
                <a:srgbClr val="192A57"/>
              </a:solidFill>
              <a:latin typeface="Europa-Bold" panose="02000000000000000000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854139-6B39-054D-95BE-8F029AE629B5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3F0D47-7E09-2943-AF7D-3005EC26C62F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1" name="pasted-image.pdf">
            <a:extLst>
              <a:ext uri="{FF2B5EF4-FFF2-40B4-BE49-F238E27FC236}">
                <a16:creationId xmlns:a16="http://schemas.microsoft.com/office/drawing/2014/main" id="{92468F03-3AAD-6247-BA52-D5EEF13DD2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17A31B7-3B97-554A-BC35-9CEFB4B0959D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50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it's better (Referra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96F2EAD7-CE8C-444F-8378-90B9655C32B0}"/>
              </a:ext>
            </a:extLst>
          </p:cNvPr>
          <p:cNvSpPr/>
          <p:nvPr userDrawn="1"/>
        </p:nvSpPr>
        <p:spPr>
          <a:xfrm>
            <a:off x="8005213" y="2066278"/>
            <a:ext cx="3172968" cy="317296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8BD37F-4F72-C940-8284-F1D7CC6F808B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Why it’s better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97FC99-BD95-AE4E-807D-87236981E960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phic 11">
            <a:extLst>
              <a:ext uri="{FF2B5EF4-FFF2-40B4-BE49-F238E27FC236}">
                <a16:creationId xmlns:a16="http://schemas.microsoft.com/office/drawing/2014/main" id="{61F6851D-F59B-DB4F-B7E6-93680B83A4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1485" y="2189747"/>
            <a:ext cx="2700424" cy="29260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0345A0-2E10-6C44-89D7-48F7C6B6DF6E}"/>
              </a:ext>
            </a:extLst>
          </p:cNvPr>
          <p:cNvSpPr txBox="1"/>
          <p:nvPr userDrawn="1"/>
        </p:nvSpPr>
        <p:spPr>
          <a:xfrm>
            <a:off x="779227" y="2689770"/>
            <a:ext cx="698971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Personalized Community Referrals</a:t>
            </a:r>
          </a:p>
          <a:p>
            <a:endParaRPr lang="en-US" sz="2400" dirty="0">
              <a:solidFill>
                <a:srgbClr val="192A57"/>
              </a:solidFill>
              <a:latin typeface="Europa-Regular"/>
              <a:cs typeface="Europa-Regular"/>
            </a:endParaRPr>
          </a:p>
          <a:p>
            <a:pPr lvl="0"/>
            <a:r>
              <a:rPr lang="en-US" sz="2000" dirty="0" err="1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NowPow’s</a:t>
            </a:r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 referrals are driven by 50 proprietary algorithms, and are validated and filtered at the individual service level</a:t>
            </a:r>
          </a:p>
          <a:p>
            <a:pPr lvl="0"/>
            <a:endParaRPr lang="en-US" sz="2000" dirty="0">
              <a:solidFill>
                <a:srgbClr val="192A57"/>
              </a:solidFill>
              <a:latin typeface="Europa-Regular" panose="02000000000000000000" pitchFamily="2" charset="77"/>
              <a:cs typeface="Europa-Regular"/>
            </a:endParaRPr>
          </a:p>
          <a:p>
            <a:pPr lvl="0"/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An independent evaluation showed more primary care use and fewer hospital admissions for Medicare patients and fewer ED visits for Medicaid patients who received referrals based on </a:t>
            </a:r>
            <a:r>
              <a:rPr lang="en-US" sz="2000" dirty="0" err="1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NowPow’s</a:t>
            </a:r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 algorithms </a:t>
            </a:r>
          </a:p>
          <a:p>
            <a:endParaRPr lang="en-US" sz="2000" dirty="0">
              <a:solidFill>
                <a:srgbClr val="192A57"/>
              </a:solidFill>
              <a:latin typeface="Europa-Regular" panose="02000000000000000000" pitchFamily="2" charset="77"/>
              <a:cs typeface="Europa-Regular"/>
            </a:endParaRPr>
          </a:p>
          <a:p>
            <a:endParaRPr lang="en-US" sz="2000" b="1" dirty="0">
              <a:solidFill>
                <a:srgbClr val="192A57"/>
              </a:solidFill>
              <a:latin typeface="Europa-Bold" panose="02000000000000000000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0D28F2-5B7B-FD46-83DC-7FFB816C8291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E7A780-678A-4F43-95F9-C1BC072186DB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3" name="pasted-image.pdf">
            <a:extLst>
              <a:ext uri="{FF2B5EF4-FFF2-40B4-BE49-F238E27FC236}">
                <a16:creationId xmlns:a16="http://schemas.microsoft.com/office/drawing/2014/main" id="{BCCA1836-7B66-A942-9D80-4049B6BB37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A91598C-0316-E544-9D96-0AD292C9E58A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28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it's better (Seamless Integratio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DCB2A96-E754-914F-A731-37357110F9A8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Why it’s better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BED343-FB92-3F46-A70B-4A42D4A7391F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8B64D45-E292-6246-8D50-8BD5B73C09E1}"/>
              </a:ext>
            </a:extLst>
          </p:cNvPr>
          <p:cNvSpPr txBox="1"/>
          <p:nvPr userDrawn="1"/>
        </p:nvSpPr>
        <p:spPr>
          <a:xfrm>
            <a:off x="779227" y="2689770"/>
            <a:ext cx="65870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Seamless Integrations</a:t>
            </a:r>
          </a:p>
          <a:p>
            <a:endParaRPr lang="en-US" sz="2400" dirty="0">
              <a:solidFill>
                <a:srgbClr val="192A57"/>
              </a:solidFill>
              <a:latin typeface="Europa-Regular"/>
              <a:cs typeface="Europa-Regular"/>
            </a:endParaRPr>
          </a:p>
          <a:p>
            <a:pPr lvl="0"/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We can do simple single sign-on projects and more complex EHR integrations or HIE connections </a:t>
            </a:r>
          </a:p>
          <a:p>
            <a:pPr lvl="0"/>
            <a:endParaRPr lang="en-US" sz="2000" dirty="0">
              <a:solidFill>
                <a:srgbClr val="192A57"/>
              </a:solidFill>
              <a:latin typeface="Europa-Regular" panose="02000000000000000000" pitchFamily="2" charset="77"/>
              <a:cs typeface="Europa-Regular"/>
            </a:endParaRPr>
          </a:p>
          <a:p>
            <a:pPr lvl="0"/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We direct workflows to save time, reduce decision fatigue and create joy for our users</a:t>
            </a:r>
          </a:p>
          <a:p>
            <a:endParaRPr lang="en-US" sz="2000" b="1" dirty="0">
              <a:solidFill>
                <a:srgbClr val="192A57"/>
              </a:solidFill>
              <a:latin typeface="Europa-Bold" panose="02000000000000000000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D2D8DA-C018-CB4F-97F8-41AC8EA2F192}"/>
              </a:ext>
            </a:extLst>
          </p:cNvPr>
          <p:cNvSpPr/>
          <p:nvPr userDrawn="1"/>
        </p:nvSpPr>
        <p:spPr>
          <a:xfrm>
            <a:off x="8005213" y="2066278"/>
            <a:ext cx="3172968" cy="317296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pic>
        <p:nvPicPr>
          <p:cNvPr id="10" name="Graphic 11">
            <a:extLst>
              <a:ext uri="{FF2B5EF4-FFF2-40B4-BE49-F238E27FC236}">
                <a16:creationId xmlns:a16="http://schemas.microsoft.com/office/drawing/2014/main" id="{9F4F83FE-C7FC-864C-9E98-82F3FB5AFC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87675" y="2162685"/>
            <a:ext cx="2959915" cy="295991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A7B72A3-8C8A-8B48-9A7C-1AA8EAD328CD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CEF421-EC5D-C94D-ACCE-21D41C0D733B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1" name="pasted-image.pdf">
            <a:extLst>
              <a:ext uri="{FF2B5EF4-FFF2-40B4-BE49-F238E27FC236}">
                <a16:creationId xmlns:a16="http://schemas.microsoft.com/office/drawing/2014/main" id="{8B2EF816-E6F7-074C-B3CD-28EB224910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DB8E5E1-61E6-8F4A-BFF3-0FA39671CD22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3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y it's Better (Analytic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66AD955-3322-3647-8EF2-DA3C2BB6AC53}"/>
              </a:ext>
            </a:extLst>
          </p:cNvPr>
          <p:cNvSpPr txBox="1"/>
          <p:nvPr userDrawn="1"/>
        </p:nvSpPr>
        <p:spPr>
          <a:xfrm>
            <a:off x="726225" y="399556"/>
            <a:ext cx="6552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192A57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Europa-Regular"/>
              </a:rPr>
              <a:t>Why it’s better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6A87C88-0C60-4C48-BAC3-CBD85D4A1B95}"/>
              </a:ext>
            </a:extLst>
          </p:cNvPr>
          <p:cNvCxnSpPr>
            <a:cxnSpLocks/>
          </p:cNvCxnSpPr>
          <p:nvPr userDrawn="1"/>
        </p:nvCxnSpPr>
        <p:spPr>
          <a:xfrm>
            <a:off x="743524" y="12379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79F6747-496D-BB49-9306-44AAD80063C8}"/>
              </a:ext>
            </a:extLst>
          </p:cNvPr>
          <p:cNvSpPr txBox="1"/>
          <p:nvPr userDrawn="1"/>
        </p:nvSpPr>
        <p:spPr>
          <a:xfrm>
            <a:off x="779227" y="2689770"/>
            <a:ext cx="658706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E45F2F"/>
                </a:solidFill>
                <a:latin typeface="Europa-Bold" panose="02000000000000000000" pitchFamily="2" charset="77"/>
                <a:cs typeface="Europa-Regular"/>
              </a:rPr>
              <a:t>Powerful Data Analytics</a:t>
            </a:r>
          </a:p>
          <a:p>
            <a:endParaRPr lang="en-US" sz="2400" dirty="0">
              <a:solidFill>
                <a:srgbClr val="192A57"/>
              </a:solidFill>
              <a:latin typeface="Europa-Regular"/>
              <a:cs typeface="Europa-Regular"/>
            </a:endParaRPr>
          </a:p>
          <a:p>
            <a:pPr lvl="0"/>
            <a:r>
              <a:rPr lang="en-US" sz="2000" dirty="0">
                <a:solidFill>
                  <a:srgbClr val="192A57"/>
                </a:solidFill>
                <a:latin typeface="Europa-Regular" panose="02000000000000000000" pitchFamily="2" charset="77"/>
                <a:cs typeface="Europa-Regular"/>
              </a:rPr>
              <a:t>Our deep analytics tools report on activity and outcomes at the individual, community and network levels to support process improvement, network health and quality, and care access and experience</a:t>
            </a:r>
          </a:p>
          <a:p>
            <a:endParaRPr lang="en-US" sz="2000" b="1" dirty="0">
              <a:solidFill>
                <a:srgbClr val="192A57"/>
              </a:solidFill>
              <a:latin typeface="Europa-Bold" panose="02000000000000000000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9EA6AAA-1EDF-0943-A9B7-6AE842603EE6}"/>
              </a:ext>
            </a:extLst>
          </p:cNvPr>
          <p:cNvSpPr/>
          <p:nvPr userDrawn="1"/>
        </p:nvSpPr>
        <p:spPr>
          <a:xfrm>
            <a:off x="8005213" y="2066278"/>
            <a:ext cx="3172968" cy="317296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Europa-Bold" panose="02000000000000000000" pitchFamily="2" charset="77"/>
            </a:endParaRPr>
          </a:p>
        </p:txBody>
      </p:sp>
      <p:pic>
        <p:nvPicPr>
          <p:cNvPr id="10" name="Graphic 11">
            <a:extLst>
              <a:ext uri="{FF2B5EF4-FFF2-40B4-BE49-F238E27FC236}">
                <a16:creationId xmlns:a16="http://schemas.microsoft.com/office/drawing/2014/main" id="{537FE3AB-82F5-244A-B2FA-A5DC32198B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97106" y="2247331"/>
            <a:ext cx="2700424" cy="279613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76952AB-CBD5-0247-B819-179FABB4CA9E}"/>
              </a:ext>
            </a:extLst>
          </p:cNvPr>
          <p:cNvSpPr/>
          <p:nvPr userDrawn="1"/>
        </p:nvSpPr>
        <p:spPr>
          <a:xfrm>
            <a:off x="0" y="6373758"/>
            <a:ext cx="12192000" cy="493294"/>
          </a:xfrm>
          <a:prstGeom prst="rect">
            <a:avLst/>
          </a:prstGeom>
          <a:solidFill>
            <a:srgbClr val="19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 dirty="0">
              <a:solidFill>
                <a:srgbClr val="DD1063"/>
              </a:solidFill>
              <a:latin typeface="Europa-Bold" panose="02000000000000000000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721667-8AEC-0040-ACA7-7B5B83FC71F8}"/>
              </a:ext>
            </a:extLst>
          </p:cNvPr>
          <p:cNvSpPr txBox="1"/>
          <p:nvPr userDrawn="1"/>
        </p:nvSpPr>
        <p:spPr>
          <a:xfrm>
            <a:off x="1083364" y="6538090"/>
            <a:ext cx="9069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241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NOT FOR REDISTRIBUTION   |   ©2020 NOWPOW. All rights reserved. </a:t>
            </a:r>
          </a:p>
        </p:txBody>
      </p:sp>
      <p:pic>
        <p:nvPicPr>
          <p:cNvPr id="21" name="pasted-image.pdf">
            <a:extLst>
              <a:ext uri="{FF2B5EF4-FFF2-40B4-BE49-F238E27FC236}">
                <a16:creationId xmlns:a16="http://schemas.microsoft.com/office/drawing/2014/main" id="{1AD2E9B4-6DBA-364B-B932-615645CBB5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0497" y="6532751"/>
            <a:ext cx="1008888" cy="18288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251546F-F08B-704F-9117-50E0583BC959}"/>
              </a:ext>
            </a:extLst>
          </p:cNvPr>
          <p:cNvSpPr/>
          <p:nvPr userDrawn="1"/>
        </p:nvSpPr>
        <p:spPr>
          <a:xfrm>
            <a:off x="751497" y="6537965"/>
            <a:ext cx="292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83EA308-50E5-3F4E-90F6-C3BC005FC617}" type="slidenum">
              <a:rPr lang="en-US" sz="1000" smtClean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r>
              <a:rPr lang="en-US" sz="900" dirty="0">
                <a:solidFill>
                  <a:srgbClr val="F4F3DB"/>
                </a:solidFill>
                <a:latin typeface="Europa-Bold" panose="02000000000000000000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Europa-Bold" panose="02000000000000000000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>
                <a:solidFill>
                  <a:schemeClr val="tx1">
                    <a:tint val="75000"/>
                  </a:schemeClr>
                </a:solidFill>
                <a:latin typeface="Europa-Bold" panose="02000000000000000000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tx1">
                    <a:tint val="75000"/>
                  </a:schemeClr>
                </a:solidFill>
                <a:latin typeface="Europa-Bold" panose="02000000000000000000" pitchFamily="2" charset="77"/>
              </a:defRPr>
            </a:lvl1pPr>
          </a:lstStyle>
          <a:p>
            <a:fld id="{4438653E-6B41-40F3-B478-29BB203460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57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36" r:id="rId5"/>
    <p:sldLayoutId id="2147483952" r:id="rId6"/>
    <p:sldLayoutId id="2147483953" r:id="rId7"/>
    <p:sldLayoutId id="2147483954" r:id="rId8"/>
    <p:sldLayoutId id="2147483956" r:id="rId9"/>
    <p:sldLayoutId id="2147483955" r:id="rId10"/>
    <p:sldLayoutId id="2147483958" r:id="rId11"/>
    <p:sldLayoutId id="2147483988" r:id="rId12"/>
    <p:sldLayoutId id="2147483989" r:id="rId13"/>
    <p:sldLayoutId id="2147483959" r:id="rId14"/>
    <p:sldLayoutId id="2147483960" r:id="rId15"/>
    <p:sldLayoutId id="2147483935" r:id="rId16"/>
    <p:sldLayoutId id="2147483962" r:id="rId17"/>
    <p:sldLayoutId id="2147483961" r:id="rId18"/>
    <p:sldLayoutId id="2147483964" r:id="rId19"/>
    <p:sldLayoutId id="2147483942" r:id="rId20"/>
    <p:sldLayoutId id="2147483963" r:id="rId21"/>
    <p:sldLayoutId id="2147483941" r:id="rId22"/>
    <p:sldLayoutId id="2147483966" r:id="rId23"/>
    <p:sldLayoutId id="2147483947" r:id="rId24"/>
    <p:sldLayoutId id="2147483938" r:id="rId25"/>
    <p:sldLayoutId id="2147483944" r:id="rId26"/>
    <p:sldLayoutId id="2147483940" r:id="rId27"/>
    <p:sldLayoutId id="2147483939" r:id="rId28"/>
    <p:sldLayoutId id="2147483945" r:id="rId29"/>
    <p:sldLayoutId id="2147483946" r:id="rId30"/>
    <p:sldLayoutId id="2147483937" r:id="rId31"/>
    <p:sldLayoutId id="2147483925" r:id="rId32"/>
    <p:sldLayoutId id="2147483965" r:id="rId33"/>
    <p:sldLayoutId id="2147483926" r:id="rId34"/>
    <p:sldLayoutId id="2147483957" r:id="rId35"/>
    <p:sldLayoutId id="2147483934" r:id="rId36"/>
    <p:sldLayoutId id="2147483943" r:id="rId37"/>
  </p:sldLayoutIdLst>
  <p:hf hdr="0" ftr="0" dt="0"/>
  <p:txStyles>
    <p:titleStyle>
      <a:lvl1pPr algn="l" defTabSz="914326" rtl="0" eaLnBrk="1" latinLnBrk="0" hangingPunct="1">
        <a:lnSpc>
          <a:spcPct val="90000"/>
        </a:lnSpc>
        <a:spcBef>
          <a:spcPct val="0"/>
        </a:spcBef>
        <a:buNone/>
        <a:defRPr sz="4400" b="0" i="0" kern="1200" baseline="0">
          <a:solidFill>
            <a:srgbClr val="192A57"/>
          </a:solidFill>
          <a:latin typeface="Europa-Light" panose="02000000000000000000" pitchFamily="2" charset="77"/>
          <a:ea typeface="+mj-ea"/>
          <a:cs typeface="+mj-cs"/>
        </a:defRPr>
      </a:lvl1pPr>
    </p:titleStyle>
    <p:bodyStyle>
      <a:lvl1pPr marL="228581" indent="-228581" algn="l" defTabSz="9143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 baseline="0">
          <a:solidFill>
            <a:srgbClr val="192A57"/>
          </a:solidFill>
          <a:latin typeface="Europa-Bold" panose="02000000000000000000" pitchFamily="2" charset="77"/>
          <a:ea typeface="+mn-ea"/>
          <a:cs typeface="+mn-cs"/>
        </a:defRPr>
      </a:lvl1pPr>
      <a:lvl2pPr marL="685745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i="0" kern="1200" baseline="0">
          <a:solidFill>
            <a:srgbClr val="192A57"/>
          </a:solidFill>
          <a:latin typeface="Europa-Bold" panose="02000000000000000000" pitchFamily="2" charset="77"/>
          <a:ea typeface="+mn-ea"/>
          <a:cs typeface="+mn-cs"/>
        </a:defRPr>
      </a:lvl2pPr>
      <a:lvl3pPr marL="1142907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0" kern="1200" baseline="0">
          <a:solidFill>
            <a:srgbClr val="192A57"/>
          </a:solidFill>
          <a:latin typeface="Europa-Bold" panose="02000000000000000000" pitchFamily="2" charset="77"/>
          <a:ea typeface="+mn-ea"/>
          <a:cs typeface="+mn-cs"/>
        </a:defRPr>
      </a:lvl3pPr>
      <a:lvl4pPr marL="1600070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 baseline="0">
          <a:solidFill>
            <a:srgbClr val="192A57"/>
          </a:solidFill>
          <a:latin typeface="Europa-Bold" panose="02000000000000000000" pitchFamily="2" charset="77"/>
          <a:ea typeface="+mn-ea"/>
          <a:cs typeface="+mn-cs"/>
        </a:defRPr>
      </a:lvl4pPr>
      <a:lvl5pPr marL="2057234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 baseline="0">
          <a:solidFill>
            <a:srgbClr val="192A57"/>
          </a:solidFill>
          <a:latin typeface="Europa-Bold" panose="02000000000000000000" pitchFamily="2" charset="77"/>
          <a:ea typeface="+mn-ea"/>
          <a:cs typeface="+mn-cs"/>
        </a:defRPr>
      </a:lvl5pPr>
      <a:lvl6pPr marL="2514396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9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22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85" indent="-228581" algn="l" defTabSz="9143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3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6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9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2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5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8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41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04" algn="l" defTabSz="9143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AB5DC43-7861-8A4D-AF67-58C8DF160DE4}"/>
              </a:ext>
            </a:extLst>
          </p:cNvPr>
          <p:cNvSpPr txBox="1">
            <a:spLocks/>
          </p:cNvSpPr>
          <p:nvPr/>
        </p:nvSpPr>
        <p:spPr>
          <a:xfrm>
            <a:off x="731838" y="2395505"/>
            <a:ext cx="6863061" cy="2597604"/>
          </a:xfrm>
          <a:prstGeom prst="rect">
            <a:avLst/>
          </a:prstGeom>
        </p:spPr>
        <p:txBody>
          <a:bodyPr>
            <a:noAutofit/>
          </a:bodyPr>
          <a:lstStyle>
            <a:lvl1pPr marL="228581" indent="-228581" algn="l" defTabSz="9143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 baseline="0">
                <a:solidFill>
                  <a:srgbClr val="20396A"/>
                </a:solidFill>
                <a:latin typeface="Europa-Bold" panose="02000000000000000000" pitchFamily="2" charset="77"/>
                <a:ea typeface="+mn-ea"/>
                <a:cs typeface="+mn-cs"/>
              </a:defRPr>
            </a:lvl1pPr>
            <a:lvl2pPr marL="68574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i="0" kern="1200" baseline="0">
                <a:solidFill>
                  <a:srgbClr val="20396A"/>
                </a:solidFill>
                <a:latin typeface="Europa-Bold" panose="02000000000000000000" pitchFamily="2" charset="77"/>
                <a:ea typeface="+mn-ea"/>
                <a:cs typeface="+mn-cs"/>
              </a:defRPr>
            </a:lvl2pPr>
            <a:lvl3pPr marL="1142907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i="0" kern="1200" baseline="0">
                <a:solidFill>
                  <a:srgbClr val="20396A"/>
                </a:solidFill>
                <a:latin typeface="Europa-Bold" panose="02000000000000000000" pitchFamily="2" charset="77"/>
                <a:ea typeface="+mn-ea"/>
                <a:cs typeface="+mn-cs"/>
              </a:defRPr>
            </a:lvl3pPr>
            <a:lvl4pPr marL="1600070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 baseline="0">
                <a:solidFill>
                  <a:srgbClr val="20396A"/>
                </a:solidFill>
                <a:latin typeface="Europa-Bold" panose="02000000000000000000" pitchFamily="2" charset="77"/>
                <a:ea typeface="+mn-ea"/>
                <a:cs typeface="+mn-cs"/>
              </a:defRPr>
            </a:lvl4pPr>
            <a:lvl5pPr marL="2057234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 baseline="0">
                <a:solidFill>
                  <a:srgbClr val="20396A"/>
                </a:solidFill>
                <a:latin typeface="Europa-Bold" panose="02000000000000000000" pitchFamily="2" charset="77"/>
                <a:ea typeface="+mn-ea"/>
                <a:cs typeface="+mn-cs"/>
              </a:defRPr>
            </a:lvl5pPr>
            <a:lvl6pPr marL="2514396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59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22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85" indent="-228581" algn="l" defTabSz="9143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00"/>
              </a:lnSpc>
              <a:spcBef>
                <a:spcPts val="800"/>
              </a:spcBef>
              <a:spcAft>
                <a:spcPts val="300"/>
              </a:spcAft>
              <a:buNone/>
            </a:pP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Community-based organizations using </a:t>
            </a:r>
            <a:r>
              <a:rPr lang="en-US" sz="1600" b="0" dirty="0" err="1">
                <a:solidFill>
                  <a:srgbClr val="192A57"/>
                </a:solidFill>
                <a:latin typeface="Europa-Regular" panose="02000000000000000000" pitchFamily="2" charset="77"/>
              </a:rPr>
              <a:t>NowPow’s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 personalized community referral tool, </a:t>
            </a:r>
            <a:r>
              <a:rPr lang="en-US" sz="1600" b="0" dirty="0" err="1">
                <a:solidFill>
                  <a:srgbClr val="192A57"/>
                </a:solidFill>
                <a:latin typeface="Europa-Regular" panose="02000000000000000000" pitchFamily="2" charset="77"/>
              </a:rPr>
              <a:t>CommRx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, will be able to: </a:t>
            </a:r>
          </a:p>
          <a:p>
            <a:pPr>
              <a:lnSpc>
                <a:spcPts val="1800"/>
              </a:lnSpc>
              <a:spcBef>
                <a:spcPts val="800"/>
              </a:spcBef>
              <a:spcAft>
                <a:spcPts val="300"/>
              </a:spcAft>
            </a:pPr>
            <a:r>
              <a:rPr lang="en-US" sz="1600" b="0" dirty="0">
                <a:solidFill>
                  <a:srgbClr val="E45F2F"/>
                </a:solidFill>
              </a:rPr>
              <a:t>Quickly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 see the COVID-19 operating status for Vital Emergency Resources (VER) in your area</a:t>
            </a:r>
          </a:p>
          <a:p>
            <a:pPr>
              <a:lnSpc>
                <a:spcPts val="1800"/>
              </a:lnSpc>
              <a:spcBef>
                <a:spcPts val="800"/>
              </a:spcBef>
              <a:spcAft>
                <a:spcPts val="300"/>
              </a:spcAft>
            </a:pPr>
            <a:r>
              <a:rPr lang="en-US" sz="1600" b="0" dirty="0">
                <a:solidFill>
                  <a:srgbClr val="E45F2F"/>
                </a:solidFill>
              </a:rPr>
              <a:t>Effectively</a:t>
            </a:r>
            <a:r>
              <a:rPr lang="en-US" sz="1600" dirty="0">
                <a:solidFill>
                  <a:srgbClr val="192A57"/>
                </a:solidFill>
                <a:latin typeface="Europa-Regular" panose="02000000000000000000" pitchFamily="2" charset="77"/>
              </a:rPr>
              <a:t> 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assess needs and automatically map those needs to optimal VER services NowPow has verified as operational during the COVID-19 crisis using the COVID-19 impact screening</a:t>
            </a:r>
            <a:endParaRPr lang="en-US" sz="1600" dirty="0">
              <a:solidFill>
                <a:srgbClr val="192A57"/>
              </a:solidFill>
              <a:latin typeface="Europa-Regular" panose="02000000000000000000" pitchFamily="2" charset="77"/>
            </a:endParaRPr>
          </a:p>
          <a:p>
            <a:pPr>
              <a:lnSpc>
                <a:spcPts val="1800"/>
              </a:lnSpc>
              <a:spcBef>
                <a:spcPts val="800"/>
              </a:spcBef>
              <a:spcAft>
                <a:spcPts val="900"/>
              </a:spcAft>
            </a:pPr>
            <a:r>
              <a:rPr lang="en-US" sz="1600" b="0" dirty="0">
                <a:solidFill>
                  <a:srgbClr val="E45F2F"/>
                </a:solidFill>
              </a:rPr>
              <a:t>Easily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 text/email referrals for these resources to your clients at no additional cost</a:t>
            </a:r>
          </a:p>
          <a:p>
            <a:pPr marL="0" indent="0">
              <a:lnSpc>
                <a:spcPts val="1800"/>
              </a:lnSpc>
              <a:spcBef>
                <a:spcPts val="800"/>
              </a:spcBef>
              <a:spcAft>
                <a:spcPts val="300"/>
              </a:spcAft>
              <a:buNone/>
            </a:pP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To learn more, sign up, or update your resource information in </a:t>
            </a:r>
            <a:r>
              <a:rPr lang="en-US" sz="1600" b="0" dirty="0" err="1">
                <a:solidFill>
                  <a:srgbClr val="192A57"/>
                </a:solidFill>
                <a:latin typeface="Europa-Regular" panose="02000000000000000000" pitchFamily="2" charset="77"/>
              </a:rPr>
              <a:t>NowPow’s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 centralized Resource Directory, visit </a:t>
            </a:r>
            <a:r>
              <a:rPr lang="en-US" sz="1600" b="0" dirty="0">
                <a:solidFill>
                  <a:srgbClr val="E45F2F"/>
                </a:solidFill>
                <a:latin typeface="Europa-Regular" panose="02000000000000000000" pitchFamily="2" charset="77"/>
              </a:rPr>
              <a:t>www.nowpow.com/covid19-cbo</a:t>
            </a:r>
            <a:r>
              <a:rPr lang="en-US" sz="1600" b="0" dirty="0">
                <a:solidFill>
                  <a:srgbClr val="192A57"/>
                </a:solidFill>
                <a:latin typeface="Europa-Regular" panose="02000000000000000000" pitchFamily="2" charset="77"/>
              </a:rPr>
              <a:t>. </a:t>
            </a:r>
          </a:p>
        </p:txBody>
      </p:sp>
      <p:pic>
        <p:nvPicPr>
          <p:cNvPr id="11" name="Picture Placeholder 8">
            <a:extLst>
              <a:ext uri="{FF2B5EF4-FFF2-40B4-BE49-F238E27FC236}">
                <a16:creationId xmlns:a16="http://schemas.microsoft.com/office/drawing/2014/main" id="{725780B3-B7FB-3349-BC12-2CAA19A601E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7571" y="1648229"/>
            <a:ext cx="3678069" cy="367806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F669D-F50B-2C4C-BF2A-3FD3F17FF67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43525" y="817071"/>
            <a:ext cx="5959675" cy="1468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NowPow offers </a:t>
            </a:r>
            <a:r>
              <a:rPr lang="en-US" sz="4400" dirty="0">
                <a:solidFill>
                  <a:srgbClr val="E45F2F"/>
                </a:solidFill>
              </a:rPr>
              <a:t>FREE</a:t>
            </a:r>
            <a:r>
              <a:rPr lang="en-US" sz="4400" dirty="0"/>
              <a:t> </a:t>
            </a:r>
            <a:r>
              <a:rPr lang="en-US" sz="4400" dirty="0" err="1"/>
              <a:t>CommRx</a:t>
            </a:r>
            <a:r>
              <a:rPr lang="en-US" sz="4400" dirty="0"/>
              <a:t> Tool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2ACDA4-555C-AA40-BA48-AC1E673C5818}"/>
              </a:ext>
            </a:extLst>
          </p:cNvPr>
          <p:cNvCxnSpPr>
            <a:cxnSpLocks/>
          </p:cNvCxnSpPr>
          <p:nvPr/>
        </p:nvCxnSpPr>
        <p:spPr>
          <a:xfrm>
            <a:off x="743524" y="61123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7881638-A169-E641-B99A-57C67FB0B702}"/>
              </a:ext>
            </a:extLst>
          </p:cNvPr>
          <p:cNvCxnSpPr>
            <a:cxnSpLocks/>
          </p:cNvCxnSpPr>
          <p:nvPr/>
        </p:nvCxnSpPr>
        <p:spPr>
          <a:xfrm>
            <a:off x="743524" y="640339"/>
            <a:ext cx="10735056" cy="0"/>
          </a:xfrm>
          <a:prstGeom prst="line">
            <a:avLst/>
          </a:prstGeom>
          <a:ln w="19050" cap="rnd">
            <a:solidFill>
              <a:srgbClr val="A5A5A5"/>
            </a:solidFill>
            <a:prstDash val="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C4E3315-195B-A24B-AE37-D6F48E0DECCC}"/>
              </a:ext>
            </a:extLst>
          </p:cNvPr>
          <p:cNvSpPr txBox="1"/>
          <p:nvPr/>
        </p:nvSpPr>
        <p:spPr>
          <a:xfrm>
            <a:off x="731838" y="5687890"/>
            <a:ext cx="9001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92A57"/>
                </a:solidFill>
                <a:latin typeface="Europa-Bold" panose="02000000000000000000" pitchFamily="2" charset="77"/>
              </a:rPr>
              <a:t>This technology can help power care in our communities during and after the COVID-19 crisis.</a:t>
            </a:r>
          </a:p>
        </p:txBody>
      </p:sp>
    </p:spTree>
    <p:extLst>
      <p:ext uri="{BB962C8B-B14F-4D97-AF65-F5344CB8AC3E}">
        <p14:creationId xmlns:p14="http://schemas.microsoft.com/office/powerpoint/2010/main" val="3253507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OWPOW1">
      <a:dk1>
        <a:srgbClr val="192A57"/>
      </a:dk1>
      <a:lt1>
        <a:srgbClr val="F7F6F5"/>
      </a:lt1>
      <a:dk2>
        <a:srgbClr val="A5A5A5"/>
      </a:dk2>
      <a:lt2>
        <a:srgbClr val="4A4A4A"/>
      </a:lt2>
      <a:accent1>
        <a:srgbClr val="132041"/>
      </a:accent1>
      <a:accent2>
        <a:srgbClr val="192A57"/>
      </a:accent2>
      <a:accent3>
        <a:srgbClr val="E45F2F"/>
      </a:accent3>
      <a:accent4>
        <a:srgbClr val="23A888"/>
      </a:accent4>
      <a:accent5>
        <a:srgbClr val="DD0163"/>
      </a:accent5>
      <a:accent6>
        <a:srgbClr val="53382D"/>
      </a:accent6>
      <a:hlink>
        <a:srgbClr val="DD0163"/>
      </a:hlink>
      <a:folHlink>
        <a:srgbClr val="2357C4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10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11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12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13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2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3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4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5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6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7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8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9.xml><?xml version="1.0" encoding="utf-8"?>
<Control xmlns="http://schemas.microsoft.com/VisualStudio/2011/storyboarding/control">
  <Id Name="e894ddf5-174a-4e0f-b5f2-ad815a5d650a" Revision="1" Stencil="System.MyShapes" StencilVersion="1.0"/>
</Control>
</file>

<file path=customXml/itemProps1.xml><?xml version="1.0" encoding="utf-8"?>
<ds:datastoreItem xmlns:ds="http://schemas.openxmlformats.org/officeDocument/2006/customXml" ds:itemID="{43E2E81C-92CA-4DE0-A5D5-773E1FB36044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69D6BF47-7387-4872-8B1D-CC07BCBC8ECA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C7BFE670-13D2-4937-9E26-BCBC0A69C766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E652CB94-8DDC-48A5-AD06-FE24B59B854C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E691A80E-CFA1-49FF-98B0-FEC3ADBCAFC2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12D595C5-D492-4C89-8FC9-06D5EA964E92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22F06C3F-E486-4219-995B-5D6FFF912F32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56AD0E61-7905-4FCB-9738-E113753FD5B4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537611BA-E7D5-4AAB-8959-69A2327CB445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53C85292-0C23-4201-A85F-5B1400AF4284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23A6A292-B54C-4840-9E13-CE279CC4D28E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D173AA5B-D094-4BAA-8352-CD05E76B719A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D8333208-A936-4A04-8767-C1DD258667F3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20955</TotalTime>
  <Words>121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Europa-Bold</vt:lpstr>
      <vt:lpstr>Europa-Light</vt:lpstr>
      <vt:lpstr>Europa-Regular</vt:lpstr>
      <vt:lpstr>Helvetica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Landes, Hannah</dc:creator>
  <cp:lastModifiedBy>Claire Crossgrove</cp:lastModifiedBy>
  <cp:revision>911</cp:revision>
  <cp:lastPrinted>2019-09-27T01:56:53Z</cp:lastPrinted>
  <dcterms:created xsi:type="dcterms:W3CDTF">2017-09-19T15:24:59Z</dcterms:created>
  <dcterms:modified xsi:type="dcterms:W3CDTF">2020-11-05T21:42:13Z</dcterms:modified>
</cp:coreProperties>
</file>